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03" r:id="rId3"/>
    <p:sldId id="302" r:id="rId4"/>
    <p:sldId id="317" r:id="rId5"/>
    <p:sldId id="311" r:id="rId6"/>
    <p:sldId id="312" r:id="rId7"/>
    <p:sldId id="313" r:id="rId8"/>
    <p:sldId id="265" r:id="rId9"/>
    <p:sldId id="314" r:id="rId10"/>
    <p:sldId id="315" r:id="rId11"/>
    <p:sldId id="307" r:id="rId12"/>
    <p:sldId id="258" r:id="rId13"/>
    <p:sldId id="316" r:id="rId14"/>
    <p:sldId id="262" r:id="rId15"/>
    <p:sldId id="266" r:id="rId16"/>
    <p:sldId id="298" r:id="rId17"/>
    <p:sldId id="267" r:id="rId18"/>
    <p:sldId id="296" r:id="rId19"/>
    <p:sldId id="273" r:id="rId20"/>
    <p:sldId id="306" r:id="rId21"/>
    <p:sldId id="277" r:id="rId22"/>
    <p:sldId id="276" r:id="rId23"/>
    <p:sldId id="310" r:id="rId24"/>
    <p:sldId id="278" r:id="rId25"/>
    <p:sldId id="318" r:id="rId26"/>
    <p:sldId id="279" r:id="rId27"/>
    <p:sldId id="280" r:id="rId28"/>
    <p:sldId id="304" r:id="rId29"/>
    <p:sldId id="283" r:id="rId30"/>
    <p:sldId id="282" r:id="rId31"/>
    <p:sldId id="309" r:id="rId32"/>
    <p:sldId id="319" r:id="rId33"/>
    <p:sldId id="320" r:id="rId34"/>
    <p:sldId id="321" r:id="rId35"/>
    <p:sldId id="322" r:id="rId36"/>
    <p:sldId id="323" r:id="rId37"/>
    <p:sldId id="305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SE-HOSP.SAN RAFAEL" initials="ER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85" autoAdjust="0"/>
    <p:restoredTop sz="94660"/>
  </p:normalViewPr>
  <p:slideViewPr>
    <p:cSldViewPr snapToGrid="0">
      <p:cViewPr>
        <p:scale>
          <a:sx n="83" d="100"/>
          <a:sy n="83" d="100"/>
        </p:scale>
        <p:origin x="-180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79771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024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2566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949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3057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1386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2051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023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074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6039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4388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9197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355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4563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80130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5062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8B4FC-4909-4105-9C66-81FD0BEEE5DE}" type="datetimeFigureOut">
              <a:rPr lang="es-CO" smtClean="0"/>
              <a:t>11/04/2024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3D2B26-C525-4A13-898A-EF5B1E82116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149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erencia@hosanapostol.o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hosanapostol.org/" TargetMode="External"/><Relationship Id="rId4" Type="http://schemas.openxmlformats.org/officeDocument/2006/relationships/hyperlink" Target="mailto:sistema@hosanapostol.or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 de texto 2">
            <a:extLst>
              <a:ext uri="{FF2B5EF4-FFF2-40B4-BE49-F238E27FC236}">
                <a16:creationId xmlns:a16="http://schemas.microsoft.com/office/drawing/2014/main" xmlns="" id="{8FAB2FDB-86CE-41A4-92CF-0A1D9CC9F3DC}"/>
              </a:ext>
            </a:extLst>
          </p:cNvPr>
          <p:cNvSpPr txBox="1"/>
          <p:nvPr/>
        </p:nvSpPr>
        <p:spPr>
          <a:xfrm>
            <a:off x="1624247" y="570543"/>
            <a:ext cx="7493839" cy="25951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3200" dirty="0">
                <a:solidFill>
                  <a:srgbClr val="70AD4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EMPRESA SOCIAL DEL ESTADO</a:t>
            </a:r>
            <a:endParaRPr lang="es-CO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200" b="1" dirty="0">
                <a:solidFill>
                  <a:srgbClr val="70AD47"/>
                </a:solidFill>
                <a:effectLst/>
                <a:latin typeface="Magneto" panose="04030805050802020D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Hospital San Andrés</a:t>
            </a:r>
            <a:r>
              <a:rPr lang="es-CO" sz="3200" dirty="0">
                <a:solidFill>
                  <a:srgbClr val="70AD47"/>
                </a:solidFill>
                <a:effectLst/>
                <a:ea typeface="Magneto" panose="04030805050802020D02" pitchFamily="82" charset="0"/>
                <a:cs typeface="Magneto" panose="04030805050802020D02" pitchFamily="82" charset="0"/>
              </a:rPr>
              <a:t> </a:t>
            </a:r>
            <a:r>
              <a:rPr lang="es-CO" sz="3200" b="1" dirty="0">
                <a:solidFill>
                  <a:srgbClr val="70AD47"/>
                </a:solidFill>
                <a:effectLst/>
                <a:latin typeface="Magneto" panose="04030805050802020D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Apóstol</a:t>
            </a:r>
            <a:endParaRPr lang="es-CO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3200" dirty="0">
                <a:solidFill>
                  <a:srgbClr val="70AD4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NIT 812.001.332-0</a:t>
            </a:r>
            <a:endParaRPr lang="es-CO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06065" algn="ctr"/>
                <a:tab pos="5612130" algn="r"/>
              </a:tabLst>
            </a:pPr>
            <a:r>
              <a:rPr lang="es-CO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1000"/>
              </a:spcAft>
            </a:pPr>
            <a:r>
              <a:rPr lang="es-CO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65F63A53-F986-4A07-86FC-08A2A480AFF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260" y="2520925"/>
            <a:ext cx="1799811" cy="181615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58967F9F-FCAE-4E5B-8331-90408F1C3C4B}"/>
              </a:ext>
            </a:extLst>
          </p:cNvPr>
          <p:cNvSpPr txBox="1"/>
          <p:nvPr/>
        </p:nvSpPr>
        <p:spPr>
          <a:xfrm>
            <a:off x="507617" y="4467022"/>
            <a:ext cx="9727096" cy="1820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200" b="1" dirty="0">
                <a:solidFill>
                  <a:srgbClr val="70AD47"/>
                </a:solidFill>
                <a:effectLst/>
                <a:latin typeface="Magneto" panose="04030805050802020D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 Servicio y Entrega Con Calidad Humana</a:t>
            </a:r>
            <a:endParaRPr lang="es-CO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1000"/>
              </a:spcAft>
            </a:pPr>
            <a:r>
              <a:rPr lang="es-CO" sz="1600" i="1" dirty="0">
                <a:solidFill>
                  <a:srgbClr val="70AD4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Diagonal 8ª No.4-38 Barrio Los Laureles, </a:t>
            </a:r>
            <a:r>
              <a:rPr lang="es-CO" sz="1600" b="1" dirty="0">
                <a:solidFill>
                  <a:srgbClr val="70AD4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San Andrés de Sotavento (Córdoba)</a:t>
            </a:r>
            <a:r>
              <a:rPr lang="es-CO" sz="1600" dirty="0">
                <a:solidFill>
                  <a:srgbClr val="70AD4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1000"/>
              </a:spcAft>
            </a:pPr>
            <a:r>
              <a:rPr lang="es-CO" sz="1600" i="1" dirty="0">
                <a:solidFill>
                  <a:srgbClr val="70AD4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Correos Corporativos: </a:t>
            </a:r>
            <a:r>
              <a:rPr lang="es-CO" sz="1600" i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Gerencia@hosanapostol.org</a:t>
            </a:r>
            <a:r>
              <a:rPr lang="es-CO" sz="1600" i="1" dirty="0">
                <a:solidFill>
                  <a:srgbClr val="70AD4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// </a:t>
            </a:r>
            <a:r>
              <a:rPr lang="es-CO" sz="1600" i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4"/>
              </a:rPr>
              <a:t>sistema@hosanapostol.org</a:t>
            </a: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265" marR="30480" indent="-6350" algn="ctr">
              <a:lnSpc>
                <a:spcPct val="107000"/>
              </a:lnSpc>
              <a:spcAft>
                <a:spcPts val="1000"/>
              </a:spcAft>
            </a:pPr>
            <a:r>
              <a:rPr lang="es-CO" sz="1600" b="1" i="1" dirty="0">
                <a:solidFill>
                  <a:srgbClr val="70AD4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Página. Web</a:t>
            </a:r>
            <a:r>
              <a:rPr lang="es-CO" sz="1600" i="1" u="none" strike="noStrike" dirty="0">
                <a:solidFill>
                  <a:srgbClr val="70AD4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5"/>
              </a:rPr>
              <a:t>. </a:t>
            </a:r>
            <a:r>
              <a:rPr lang="es-CO" sz="1600" i="1" dirty="0">
                <a:solidFill>
                  <a:srgbClr val="70AD4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es-CO" sz="160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www.hosanapostol.org</a:t>
            </a: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841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 Imagen">
            <a:extLst>
              <a:ext uri="{FF2B5EF4-FFF2-40B4-BE49-F238E27FC236}">
                <a16:creationId xmlns:a16="http://schemas.microsoft.com/office/drawing/2014/main" xmlns="" id="{6994A156-FC86-3243-1C7E-45BD3A8685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9" t="35606" r="16193" b="18813"/>
          <a:stretch/>
        </p:blipFill>
        <p:spPr>
          <a:xfrm>
            <a:off x="1069597" y="1698961"/>
            <a:ext cx="5026404" cy="214312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CC064BB-7017-AC34-83DA-B6B2E7ABAE08}"/>
              </a:ext>
            </a:extLst>
          </p:cNvPr>
          <p:cNvSpPr txBox="1"/>
          <p:nvPr/>
        </p:nvSpPr>
        <p:spPr>
          <a:xfrm>
            <a:off x="1069596" y="582846"/>
            <a:ext cx="590165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Adquisición de </a:t>
            </a:r>
            <a:r>
              <a:rPr lang="es-E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MUEBLES Y ENSERES: </a:t>
            </a:r>
            <a:r>
              <a:rPr lang="es-ES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ADQUISICIÓN DE 5  DE AIRE ACONDICIONADO Y ABANICOS</a:t>
            </a:r>
            <a:endParaRPr lang="es-CO" sz="1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es-CO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713C0A06-6A11-3D5E-F0A8-C30002208F16}"/>
              </a:ext>
            </a:extLst>
          </p:cNvPr>
          <p:cNvSpPr txBox="1"/>
          <p:nvPr/>
        </p:nvSpPr>
        <p:spPr>
          <a:xfrm>
            <a:off x="1583267" y="3904825"/>
            <a:ext cx="3914784" cy="2769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Ubicados 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Pasillo contaduría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Urgencias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Laboratorio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Gerencia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Cuarto frio vacunación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Consulta externa</a:t>
            </a:r>
          </a:p>
        </p:txBody>
      </p:sp>
      <p:pic>
        <p:nvPicPr>
          <p:cNvPr id="13" name="0 Imagen">
            <a:extLst>
              <a:ext uri="{FF2B5EF4-FFF2-40B4-BE49-F238E27FC236}">
                <a16:creationId xmlns:a16="http://schemas.microsoft.com/office/drawing/2014/main" xmlns="" id="{C6F8792F-BDFB-8EDC-3155-5A9F4BEBAD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98719" y="1364429"/>
            <a:ext cx="2143127" cy="291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32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CD63BB09-73E0-4B7B-85B2-46AC8C547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293" y="155855"/>
            <a:ext cx="4251046" cy="362089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79FEB1D-AD8B-4E60-AECA-0714517C52EA}"/>
              </a:ext>
            </a:extLst>
          </p:cNvPr>
          <p:cNvSpPr txBox="1"/>
          <p:nvPr/>
        </p:nvSpPr>
        <p:spPr>
          <a:xfrm>
            <a:off x="5340625" y="781878"/>
            <a:ext cx="39756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4. Adquisición de equipos corporativos para algunas dependencias del la E.S.E Hospital San Andrés Apóstol </a:t>
            </a:r>
          </a:p>
          <a:p>
            <a:r>
              <a:rPr lang="es-ES" dirty="0"/>
              <a:t>Con las Siguientes características </a:t>
            </a:r>
          </a:p>
          <a:p>
            <a:r>
              <a:rPr lang="es-ES" dirty="0"/>
              <a:t>Marca: </a:t>
            </a:r>
            <a:r>
              <a:rPr lang="es-CO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Hewlett-Packard</a:t>
            </a:r>
            <a:endParaRPr lang="es-ES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r>
              <a:rPr lang="es-ES" b="1" dirty="0">
                <a:solidFill>
                  <a:srgbClr val="202124"/>
                </a:solidFill>
                <a:latin typeface="arial" panose="020B0604020202020204" pitchFamily="34" charset="0"/>
              </a:rPr>
              <a:t>Procesador: </a:t>
            </a:r>
            <a:r>
              <a:rPr lang="es-ES" dirty="0">
                <a:solidFill>
                  <a:srgbClr val="202124"/>
                </a:solidFill>
                <a:latin typeface="arial" panose="020B0604020202020204" pitchFamily="34" charset="0"/>
              </a:rPr>
              <a:t>Inter Core i3 </a:t>
            </a:r>
          </a:p>
          <a:p>
            <a:r>
              <a:rPr lang="es-ES" b="1" dirty="0">
                <a:solidFill>
                  <a:srgbClr val="202124"/>
                </a:solidFill>
                <a:latin typeface="arial" panose="020B0604020202020204" pitchFamily="34" charset="0"/>
              </a:rPr>
              <a:t>Disco Duro </a:t>
            </a:r>
            <a:r>
              <a:rPr lang="es-ES" dirty="0">
                <a:solidFill>
                  <a:srgbClr val="202124"/>
                </a:solidFill>
                <a:latin typeface="arial" panose="020B0604020202020204" pitchFamily="34" charset="0"/>
              </a:rPr>
              <a:t>de 1 Tera</a:t>
            </a:r>
          </a:p>
          <a:p>
            <a:r>
              <a:rPr lang="es-ES" dirty="0">
                <a:solidFill>
                  <a:srgbClr val="202124"/>
                </a:solidFill>
                <a:latin typeface="arial" panose="020B0604020202020204" pitchFamily="34" charset="0"/>
              </a:rPr>
              <a:t>Memoria </a:t>
            </a:r>
            <a:r>
              <a:rPr lang="es-ES" dirty="0" err="1">
                <a:solidFill>
                  <a:srgbClr val="202124"/>
                </a:solidFill>
                <a:latin typeface="arial" panose="020B0604020202020204" pitchFamily="34" charset="0"/>
              </a:rPr>
              <a:t>Ram</a:t>
            </a:r>
            <a:r>
              <a:rPr lang="es-ES" dirty="0">
                <a:solidFill>
                  <a:srgbClr val="202124"/>
                </a:solidFill>
                <a:latin typeface="arial" panose="020B0604020202020204" pitchFamily="34" charset="0"/>
              </a:rPr>
              <a:t> de 4 y 8 Gb</a:t>
            </a:r>
            <a:endParaRPr lang="es-ES" dirty="0"/>
          </a:p>
          <a:p>
            <a:r>
              <a:rPr lang="es-CO" dirty="0"/>
              <a:t>Pantalla de 19”</a:t>
            </a:r>
          </a:p>
          <a:p>
            <a:r>
              <a:rPr lang="es-CO" dirty="0"/>
              <a:t>Licencia de Windows 10 </a:t>
            </a:r>
          </a:p>
          <a:p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E977C88B-D797-4256-B2C4-9DD64A3F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634" b="15755"/>
          <a:stretch/>
        </p:blipFill>
        <p:spPr>
          <a:xfrm>
            <a:off x="864293" y="4055164"/>
            <a:ext cx="3238500" cy="231913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5D3045D9-4F49-48B3-88E7-489819DDC7CD}"/>
              </a:ext>
            </a:extLst>
          </p:cNvPr>
          <p:cNvSpPr txBox="1"/>
          <p:nvPr/>
        </p:nvSpPr>
        <p:spPr>
          <a:xfrm>
            <a:off x="5225081" y="4055164"/>
            <a:ext cx="61026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5. CARACTERÍSTICAS PRINCIPALES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Función: impresora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Tipo: láser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Conexión: USB 2.0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Resolución en negro: 1200 x 1200 dpi</a:t>
            </a:r>
          </a:p>
        </p:txBody>
      </p:sp>
    </p:spTree>
    <p:extLst>
      <p:ext uri="{BB962C8B-B14F-4D97-AF65-F5344CB8AC3E}">
        <p14:creationId xmlns:p14="http://schemas.microsoft.com/office/powerpoint/2010/main" val="70982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0441" y="570567"/>
            <a:ext cx="5810019" cy="1862888"/>
          </a:xfrm>
        </p:spPr>
        <p:txBody>
          <a:bodyPr>
            <a:normAutofit fontScale="90000"/>
          </a:bodyPr>
          <a:lstStyle/>
          <a:p>
            <a:pPr algn="ctr"/>
            <a:r>
              <a:rPr lang="es-CO" sz="5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INVERSION EN INFRAESTRUCTURA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AF6FD3B-F821-4262-80CA-7C6DBFE9AD4B}"/>
              </a:ext>
            </a:extLst>
          </p:cNvPr>
          <p:cNvSpPr txBox="1"/>
          <p:nvPr/>
        </p:nvSpPr>
        <p:spPr>
          <a:xfrm>
            <a:off x="1093172" y="2953220"/>
            <a:ext cx="88126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8. Adecuación y remodelación de las </a:t>
            </a:r>
            <a:r>
              <a:rPr lang="es-ES" sz="2800" dirty="0">
                <a:ea typeface="Calibri" panose="020F0502020204030204" pitchFamily="34" charset="0"/>
                <a:cs typeface="Times New Roman" panose="02020603050405020304" pitchFamily="18" charset="0"/>
              </a:rPr>
              <a:t>área de </a:t>
            </a:r>
            <a:r>
              <a:rPr lang="es-E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Urgencia,</a:t>
            </a:r>
            <a:r>
              <a:rPr lang="es-ES" sz="2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es-E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la ESE Hospital San Andrés Apóstol. </a:t>
            </a:r>
            <a:endParaRPr lang="es-CO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717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0 Imagen">
            <a:extLst>
              <a:ext uri="{FF2B5EF4-FFF2-40B4-BE49-F238E27FC236}">
                <a16:creationId xmlns:a16="http://schemas.microsoft.com/office/drawing/2014/main" xmlns="" id="{C41B886D-6CAE-3D4A-370A-C05DEDC1D4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603" y="1586613"/>
            <a:ext cx="3489325" cy="2369317"/>
          </a:xfrm>
          <a:prstGeom prst="rect">
            <a:avLst/>
          </a:prstGeom>
        </p:spPr>
      </p:pic>
      <p:pic>
        <p:nvPicPr>
          <p:cNvPr id="5" name="0 Imagen">
            <a:extLst>
              <a:ext uri="{FF2B5EF4-FFF2-40B4-BE49-F238E27FC236}">
                <a16:creationId xmlns:a16="http://schemas.microsoft.com/office/drawing/2014/main" xmlns="" id="{81371394-BDAE-DB78-1B40-83E392A812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38158" y="1643494"/>
            <a:ext cx="3446908" cy="224082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ED2CCA33-C03F-D801-3830-4BFE6FE7E043}"/>
              </a:ext>
            </a:extLst>
          </p:cNvPr>
          <p:cNvSpPr txBox="1"/>
          <p:nvPr/>
        </p:nvSpPr>
        <p:spPr>
          <a:xfrm>
            <a:off x="1082178" y="3773043"/>
            <a:ext cx="7180863" cy="6656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Adecuación de cuarto frio para vacunar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Instalación de </a:t>
            </a: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Malla a tierra y suministro del material.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Mantenimiento correctivo en tablero eléctrico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Compra de lámparas, pantallas y reflectores para adecuar hospitalización como urgencias 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21A788BC-B23C-363B-13C1-A2CC992148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924" y="1040451"/>
            <a:ext cx="2133983" cy="3446908"/>
          </a:xfrm>
          <a:prstGeom prst="rect">
            <a:avLst/>
          </a:prstGeom>
        </p:spPr>
      </p:pic>
      <p:pic>
        <p:nvPicPr>
          <p:cNvPr id="9" name="0 Imagen">
            <a:extLst>
              <a:ext uri="{FF2B5EF4-FFF2-40B4-BE49-F238E27FC236}">
                <a16:creationId xmlns:a16="http://schemas.microsoft.com/office/drawing/2014/main" xmlns="" id="{3CC798DC-D686-9DAE-F9CB-4A55076757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25394" y="1488125"/>
            <a:ext cx="3460750" cy="253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88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10836" y="4479387"/>
            <a:ext cx="10983886" cy="22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400" dirty="0">
                <a:effectLst/>
                <a:ea typeface="Calibri" panose="020F0502020204030204" pitchFamily="34" charset="0"/>
              </a:rPr>
              <a:t>6. 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Implementación del proceso de </a:t>
            </a:r>
            <a:r>
              <a:rPr lang="es-E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facturación Electrónica, 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tal manera que seamos más eficientes en este proceso de facturación que permita el mejoramiento de los recaudos, cumpliendo de esta forma con lo exigido por la Dian.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E599D36-7AB2-4FA2-93DB-13358B1D1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26" y="906860"/>
            <a:ext cx="3975885" cy="341477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E1574A2E-8932-47B7-BB72-F84B25F29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263" y="863407"/>
            <a:ext cx="3615980" cy="361598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7406C31-3057-49DA-9BD8-35A37C3B9731}"/>
              </a:ext>
            </a:extLst>
          </p:cNvPr>
          <p:cNvSpPr txBox="1"/>
          <p:nvPr/>
        </p:nvSpPr>
        <p:spPr>
          <a:xfrm flipH="1">
            <a:off x="2219075" y="194088"/>
            <a:ext cx="6169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FACTURACIÓN ELECTRÓNICA </a:t>
            </a:r>
            <a:endParaRPr lang="es-CO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283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05366" y="4793435"/>
            <a:ext cx="75008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Hospitalización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4077F26B-D1B8-4E3D-9E2B-95634CBD0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9" b="15959"/>
          <a:stretch/>
        </p:blipFill>
        <p:spPr>
          <a:xfrm>
            <a:off x="0" y="0"/>
            <a:ext cx="12192000" cy="37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3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45123" y="5270514"/>
            <a:ext cx="75008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Monitoreo de pacientes </a:t>
            </a:r>
            <a:endParaRPr lang="en-U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729674F8-FC8C-4768-AB2E-569D189EF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9" b="9549"/>
          <a:stretch/>
        </p:blipFill>
        <p:spPr>
          <a:xfrm>
            <a:off x="0" y="0"/>
            <a:ext cx="12192000" cy="454706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D2648B0-C5E7-43A0-8828-DDC576460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46963"/>
            <a:ext cx="55245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4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29240" y="5312078"/>
            <a:ext cx="75008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Hospitalización</a:t>
            </a:r>
            <a:endParaRPr lang="en-U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6805"/>
          <a:stretch/>
        </p:blipFill>
        <p:spPr>
          <a:xfrm>
            <a:off x="1" y="0"/>
            <a:ext cx="12170228" cy="485533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99208C7-76FF-4438-86C0-A32960F31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78426"/>
            <a:ext cx="55245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7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44254" y="5086791"/>
            <a:ext cx="699641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5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Hospitalización</a:t>
            </a:r>
            <a:r>
              <a:rPr lang="es-CO" sz="5000" dirty="0">
                <a:solidFill>
                  <a:srgbClr val="00B0F0"/>
                </a:solidFill>
              </a:rPr>
              <a:t> </a:t>
            </a:r>
            <a:endParaRPr lang="en-US" sz="5000" dirty="0">
              <a:solidFill>
                <a:srgbClr val="00B0F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9091A3B-F621-4851-AC10-DA745C4720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818" y="111402"/>
            <a:ext cx="9364575" cy="432461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40D7CD8-BC83-477C-8068-BB365197D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818" y="3635914"/>
            <a:ext cx="55245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6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671987" y="2422620"/>
            <a:ext cx="45984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Dotación del Equipo de Paro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6" r="33576"/>
          <a:stretch/>
        </p:blipFill>
        <p:spPr>
          <a:xfrm rot="5400000">
            <a:off x="-989994" y="989994"/>
            <a:ext cx="6858000" cy="487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0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 de texto 2">
            <a:extLst>
              <a:ext uri="{FF2B5EF4-FFF2-40B4-BE49-F238E27FC236}">
                <a16:creationId xmlns:a16="http://schemas.microsoft.com/office/drawing/2014/main" xmlns="" id="{8FAB2FDB-86CE-41A4-92CF-0A1D9CC9F3DC}"/>
              </a:ext>
            </a:extLst>
          </p:cNvPr>
          <p:cNvSpPr txBox="1"/>
          <p:nvPr/>
        </p:nvSpPr>
        <p:spPr>
          <a:xfrm>
            <a:off x="1638996" y="157588"/>
            <a:ext cx="7493839" cy="18161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3200" dirty="0">
                <a:solidFill>
                  <a:srgbClr val="70AD4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EMPRESA SOCIAL DEL ESTADO</a:t>
            </a:r>
            <a:endParaRPr lang="es-CO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200" b="1" dirty="0">
                <a:solidFill>
                  <a:srgbClr val="70AD47"/>
                </a:solidFill>
                <a:effectLst/>
                <a:latin typeface="Magneto" panose="04030805050802020D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Hospital San Andrés</a:t>
            </a:r>
            <a:r>
              <a:rPr lang="es-CO" sz="3200" dirty="0">
                <a:solidFill>
                  <a:srgbClr val="70AD47"/>
                </a:solidFill>
                <a:effectLst/>
                <a:ea typeface="Magneto" panose="04030805050802020D02" pitchFamily="82" charset="0"/>
                <a:cs typeface="Magneto" panose="04030805050802020D02" pitchFamily="82" charset="0"/>
              </a:rPr>
              <a:t> </a:t>
            </a:r>
            <a:r>
              <a:rPr lang="es-CO" sz="3200" b="1" dirty="0">
                <a:solidFill>
                  <a:srgbClr val="70AD47"/>
                </a:solidFill>
                <a:effectLst/>
                <a:latin typeface="Magneto" panose="04030805050802020D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Apóstol</a:t>
            </a:r>
            <a:endParaRPr lang="es-CO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3200" dirty="0">
                <a:solidFill>
                  <a:srgbClr val="70AD4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NIT 812.001.332-0</a:t>
            </a:r>
            <a:endParaRPr lang="es-CO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06065" algn="ctr"/>
                <a:tab pos="5612130" algn="r"/>
              </a:tabLst>
            </a:pPr>
            <a:r>
              <a:rPr lang="es-CO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1000"/>
              </a:spcAft>
            </a:pPr>
            <a:r>
              <a:rPr lang="es-CO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65F63A53-F986-4A07-86FC-08A2A480AFF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009" y="1973738"/>
            <a:ext cx="1799811" cy="181615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58967F9F-FCAE-4E5B-8331-90408F1C3C4B}"/>
              </a:ext>
            </a:extLst>
          </p:cNvPr>
          <p:cNvSpPr txBox="1"/>
          <p:nvPr/>
        </p:nvSpPr>
        <p:spPr>
          <a:xfrm>
            <a:off x="832702" y="3833686"/>
            <a:ext cx="9106423" cy="1863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4800" b="1" dirty="0">
                <a:solidFill>
                  <a:srgbClr val="70AD47"/>
                </a:solidFill>
                <a:effectLst/>
                <a:latin typeface="Magneto" panose="04030805050802020D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 </a:t>
            </a:r>
            <a:r>
              <a:rPr lang="es-CO" sz="4800" b="1" dirty="0">
                <a:solidFill>
                  <a:srgbClr val="70AD47"/>
                </a:solidFill>
                <a:effectLst/>
                <a:latin typeface="Imprint MT Shadow" panose="040206050603030302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RINDICUENTAS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4800" b="1" dirty="0">
                <a:solidFill>
                  <a:srgbClr val="70AD47"/>
                </a:solidFill>
                <a:effectLst/>
                <a:latin typeface="Imprint MT Shadow" panose="040206050603030302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VIGENCIA 2023</a:t>
            </a:r>
          </a:p>
        </p:txBody>
      </p:sp>
    </p:spTree>
    <p:extLst>
      <p:ext uri="{BB962C8B-B14F-4D97-AF65-F5344CB8AC3E}">
        <p14:creationId xmlns:p14="http://schemas.microsoft.com/office/powerpoint/2010/main" val="2224289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B8A2A11-4546-405E-A918-D18090310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Consultorio Medico P Y M de la Salud  </a:t>
            </a:r>
            <a:r>
              <a:rPr lang="es-CO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es-CO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6838601-A7A7-415C-A270-89D83FB87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359" y="1837633"/>
            <a:ext cx="6228309" cy="415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542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30178" y="3881441"/>
            <a:ext cx="8731981" cy="939682"/>
          </a:xfrm>
        </p:spPr>
        <p:txBody>
          <a:bodyPr>
            <a:noAutofit/>
          </a:bodyPr>
          <a:lstStyle/>
          <a:p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MORBILIDAD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4294E42-C76A-4A2B-9A7D-F08256744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50" y="808876"/>
            <a:ext cx="4036586" cy="433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6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73EBF0C-03C8-49E1-8DAC-F08821572B64}"/>
              </a:ext>
            </a:extLst>
          </p:cNvPr>
          <p:cNvSpPr txBox="1"/>
          <p:nvPr/>
        </p:nvSpPr>
        <p:spPr>
          <a:xfrm>
            <a:off x="1651379" y="256588"/>
            <a:ext cx="679999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i="0" u="none" strike="noStrik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  <a:t>ANÁLISIS MORBILIDAD CONSULTA EXTERNA  AÑO 2023</a:t>
            </a:r>
          </a:p>
          <a:p>
            <a:pPr algn="ctr"/>
            <a:r>
              <a:rPr lang="es-E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es-CO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307255A-325E-4339-8B42-8CC78238EB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4" t="2228" b="-1"/>
          <a:stretch/>
        </p:blipFill>
        <p:spPr>
          <a:xfrm>
            <a:off x="8133323" y="0"/>
            <a:ext cx="3893435" cy="1212538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48F36701-83E7-7BCA-D4BC-5698BDAA5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0396"/>
              </p:ext>
            </p:extLst>
          </p:nvPr>
        </p:nvGraphicFramePr>
        <p:xfrm>
          <a:off x="494949" y="1641583"/>
          <a:ext cx="10645630" cy="45729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8553">
                  <a:extLst>
                    <a:ext uri="{9D8B030D-6E8A-4147-A177-3AD203B41FA5}">
                      <a16:colId xmlns:a16="http://schemas.microsoft.com/office/drawing/2014/main" xmlns="" val="153446057"/>
                    </a:ext>
                  </a:extLst>
                </a:gridCol>
                <a:gridCol w="4932148">
                  <a:extLst>
                    <a:ext uri="{9D8B030D-6E8A-4147-A177-3AD203B41FA5}">
                      <a16:colId xmlns:a16="http://schemas.microsoft.com/office/drawing/2014/main" xmlns="" val="3778844312"/>
                    </a:ext>
                  </a:extLst>
                </a:gridCol>
                <a:gridCol w="671456">
                  <a:extLst>
                    <a:ext uri="{9D8B030D-6E8A-4147-A177-3AD203B41FA5}">
                      <a16:colId xmlns:a16="http://schemas.microsoft.com/office/drawing/2014/main" xmlns="" val="786301437"/>
                    </a:ext>
                  </a:extLst>
                </a:gridCol>
                <a:gridCol w="671456">
                  <a:extLst>
                    <a:ext uri="{9D8B030D-6E8A-4147-A177-3AD203B41FA5}">
                      <a16:colId xmlns:a16="http://schemas.microsoft.com/office/drawing/2014/main" xmlns="" val="1111959394"/>
                    </a:ext>
                  </a:extLst>
                </a:gridCol>
                <a:gridCol w="671456">
                  <a:extLst>
                    <a:ext uri="{9D8B030D-6E8A-4147-A177-3AD203B41FA5}">
                      <a16:colId xmlns:a16="http://schemas.microsoft.com/office/drawing/2014/main" xmlns="" val="1660755023"/>
                    </a:ext>
                  </a:extLst>
                </a:gridCol>
                <a:gridCol w="781332">
                  <a:extLst>
                    <a:ext uri="{9D8B030D-6E8A-4147-A177-3AD203B41FA5}">
                      <a16:colId xmlns:a16="http://schemas.microsoft.com/office/drawing/2014/main" xmlns="" val="2662854474"/>
                    </a:ext>
                  </a:extLst>
                </a:gridCol>
                <a:gridCol w="846441">
                  <a:extLst>
                    <a:ext uri="{9D8B030D-6E8A-4147-A177-3AD203B41FA5}">
                      <a16:colId xmlns:a16="http://schemas.microsoft.com/office/drawing/2014/main" xmlns="" val="74247967"/>
                    </a:ext>
                  </a:extLst>
                </a:gridCol>
                <a:gridCol w="671456">
                  <a:extLst>
                    <a:ext uri="{9D8B030D-6E8A-4147-A177-3AD203B41FA5}">
                      <a16:colId xmlns:a16="http://schemas.microsoft.com/office/drawing/2014/main" xmlns="" val="2440233606"/>
                    </a:ext>
                  </a:extLst>
                </a:gridCol>
                <a:gridCol w="781332">
                  <a:extLst>
                    <a:ext uri="{9D8B030D-6E8A-4147-A177-3AD203B41FA5}">
                      <a16:colId xmlns:a16="http://schemas.microsoft.com/office/drawing/2014/main" xmlns="" val="1655317897"/>
                    </a:ext>
                  </a:extLst>
                </a:gridCol>
              </a:tblGrid>
              <a:tr h="29582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u="none" strike="noStrike">
                          <a:effectLst/>
                        </a:rPr>
                        <a:t>Código</a:t>
                      </a:r>
                      <a:endParaRPr lang="es-CO" sz="10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u="none" strike="noStrike">
                          <a:effectLst/>
                        </a:rPr>
                        <a:t>Diagnóstico</a:t>
                      </a:r>
                      <a:endParaRPr lang="es-CO" sz="10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&lt;1 año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1 a 4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5 a 14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15 a 44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45 a 59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&gt;60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TOTAL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220968056"/>
                  </a:ext>
                </a:extLst>
              </a:tr>
              <a:tr h="323558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J00X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RINOFARINGITIS AGUDA (RESFRIADO COMUN)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74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198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951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415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218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1.861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275393550"/>
                  </a:ext>
                </a:extLst>
              </a:tr>
              <a:tr h="323558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R51X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CEFALEA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98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898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366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294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1.675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413666130"/>
                  </a:ext>
                </a:extLst>
              </a:tr>
              <a:tr h="323558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N390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INFECCION DE VIAS URINARIAS-SITIO NO ESPECIFICADO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 dirty="0">
                          <a:effectLst/>
                        </a:rPr>
                        <a:t>0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189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314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619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317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203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1.642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971571825"/>
                  </a:ext>
                </a:extLst>
              </a:tr>
              <a:tr h="323558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I10X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HIPERTENSION ESENCIAL (PRIMARIA)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391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508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623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1.522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592484740"/>
                  </a:ext>
                </a:extLst>
              </a:tr>
              <a:tr h="323558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R104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>
                          <a:effectLst/>
                        </a:rPr>
                        <a:t>OTROS DOLORES ABDOMINALES Y LOS NO ESPECIFICADOS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65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764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344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206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1.385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135629086"/>
                  </a:ext>
                </a:extLst>
              </a:tr>
              <a:tr h="323558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J069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 dirty="0">
                          <a:effectLst/>
                        </a:rPr>
                        <a:t>INFECCION AGUDA DE LAS VIAS RESPIRATORIAS SUPERIORES-NO ESPECIFICADA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147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566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259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133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1.135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412827611"/>
                  </a:ext>
                </a:extLst>
              </a:tr>
              <a:tr h="394433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N771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 dirty="0">
                          <a:effectLst/>
                        </a:rPr>
                        <a:t>VAGINITIS-VULVITIS Y VULVOVAGINITIS EN ENFERMEDADES INFECCIOSAS Y PARASITARIAS CLASIFICADAS EN OTRA 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431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291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209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947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924934367"/>
                  </a:ext>
                </a:extLst>
              </a:tr>
              <a:tr h="323558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R103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>
                          <a:effectLst/>
                        </a:rPr>
                        <a:t>DOLOR LOCALIZADO EN OTRAS PARTES INFERIORES DEL ABDOMEN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59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471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164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71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774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23912191"/>
                  </a:ext>
                </a:extLst>
              </a:tr>
              <a:tr h="323558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R42X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MAREO Y DESVANECIMIENTO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93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289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236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128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746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330460304"/>
                  </a:ext>
                </a:extLst>
              </a:tr>
              <a:tr h="338966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M545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LUMBAGO NO ESPECIFICADO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5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342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241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134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722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260746906"/>
                  </a:ext>
                </a:extLst>
              </a:tr>
              <a:tr h="338966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u="none" strike="noStrike">
                          <a:effectLst/>
                        </a:rPr>
                        <a:t>Totales:</a:t>
                      </a:r>
                      <a:endParaRPr lang="es-CO" sz="10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u="none" strike="noStrike">
                          <a:effectLst/>
                        </a:rPr>
                        <a:t> </a:t>
                      </a:r>
                      <a:endParaRPr lang="es-CO" sz="10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</a:t>
                      </a:r>
                      <a:endParaRPr lang="es-CO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323</a:t>
                      </a:r>
                      <a:endParaRPr lang="es-CO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995</a:t>
                      </a:r>
                      <a:endParaRPr lang="es-CO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5.722</a:t>
                      </a:r>
                      <a:endParaRPr lang="es-CO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3.141</a:t>
                      </a:r>
                      <a:endParaRPr lang="es-CO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2.219</a:t>
                      </a:r>
                      <a:endParaRPr lang="es-CO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12.409</a:t>
                      </a:r>
                      <a:endParaRPr lang="es-CO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131371394"/>
                  </a:ext>
                </a:extLst>
              </a:tr>
              <a:tr h="308151"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84699027"/>
                  </a:ext>
                </a:extLst>
              </a:tr>
              <a:tr h="308151"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521335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940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73EBF0C-03C8-49E1-8DAC-F08821572B64}"/>
              </a:ext>
            </a:extLst>
          </p:cNvPr>
          <p:cNvSpPr txBox="1"/>
          <p:nvPr/>
        </p:nvSpPr>
        <p:spPr>
          <a:xfrm>
            <a:off x="1651379" y="256588"/>
            <a:ext cx="6799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i="0" u="none" strike="noStrik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rPr>
              <a:t>ANÁLISIS MORBILIDAD CONSULTA URGENCIAS AÑO 2023</a:t>
            </a:r>
            <a:endParaRPr lang="es-CO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307255A-325E-4339-8B42-8CC78238EB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4" t="2228" b="-1"/>
          <a:stretch/>
        </p:blipFill>
        <p:spPr>
          <a:xfrm>
            <a:off x="8133323" y="0"/>
            <a:ext cx="3893435" cy="1212538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F0D8A242-B2D4-D4B7-5F76-3436DFAA1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787797"/>
              </p:ext>
            </p:extLst>
          </p:nvPr>
        </p:nvGraphicFramePr>
        <p:xfrm>
          <a:off x="457200" y="1467284"/>
          <a:ext cx="9364132" cy="4747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4094">
                  <a:extLst>
                    <a:ext uri="{9D8B030D-6E8A-4147-A177-3AD203B41FA5}">
                      <a16:colId xmlns:a16="http://schemas.microsoft.com/office/drawing/2014/main" xmlns="" val="2243305231"/>
                    </a:ext>
                  </a:extLst>
                </a:gridCol>
                <a:gridCol w="4338429">
                  <a:extLst>
                    <a:ext uri="{9D8B030D-6E8A-4147-A177-3AD203B41FA5}">
                      <a16:colId xmlns:a16="http://schemas.microsoft.com/office/drawing/2014/main" xmlns="" val="713244864"/>
                    </a:ext>
                  </a:extLst>
                </a:gridCol>
                <a:gridCol w="590627">
                  <a:extLst>
                    <a:ext uri="{9D8B030D-6E8A-4147-A177-3AD203B41FA5}">
                      <a16:colId xmlns:a16="http://schemas.microsoft.com/office/drawing/2014/main" xmlns="" val="2463463503"/>
                    </a:ext>
                  </a:extLst>
                </a:gridCol>
                <a:gridCol w="590627">
                  <a:extLst>
                    <a:ext uri="{9D8B030D-6E8A-4147-A177-3AD203B41FA5}">
                      <a16:colId xmlns:a16="http://schemas.microsoft.com/office/drawing/2014/main" xmlns="" val="3413899390"/>
                    </a:ext>
                  </a:extLst>
                </a:gridCol>
                <a:gridCol w="590627">
                  <a:extLst>
                    <a:ext uri="{9D8B030D-6E8A-4147-A177-3AD203B41FA5}">
                      <a16:colId xmlns:a16="http://schemas.microsoft.com/office/drawing/2014/main" xmlns="" val="3111670617"/>
                    </a:ext>
                  </a:extLst>
                </a:gridCol>
                <a:gridCol w="687276">
                  <a:extLst>
                    <a:ext uri="{9D8B030D-6E8A-4147-A177-3AD203B41FA5}">
                      <a16:colId xmlns:a16="http://schemas.microsoft.com/office/drawing/2014/main" xmlns="" val="412481894"/>
                    </a:ext>
                  </a:extLst>
                </a:gridCol>
                <a:gridCol w="744549">
                  <a:extLst>
                    <a:ext uri="{9D8B030D-6E8A-4147-A177-3AD203B41FA5}">
                      <a16:colId xmlns:a16="http://schemas.microsoft.com/office/drawing/2014/main" xmlns="" val="94389184"/>
                    </a:ext>
                  </a:extLst>
                </a:gridCol>
                <a:gridCol w="590627">
                  <a:extLst>
                    <a:ext uri="{9D8B030D-6E8A-4147-A177-3AD203B41FA5}">
                      <a16:colId xmlns:a16="http://schemas.microsoft.com/office/drawing/2014/main" xmlns="" val="3070845874"/>
                    </a:ext>
                  </a:extLst>
                </a:gridCol>
                <a:gridCol w="687276">
                  <a:extLst>
                    <a:ext uri="{9D8B030D-6E8A-4147-A177-3AD203B41FA5}">
                      <a16:colId xmlns:a16="http://schemas.microsoft.com/office/drawing/2014/main" xmlns="" val="357811063"/>
                    </a:ext>
                  </a:extLst>
                </a:gridCol>
              </a:tblGrid>
              <a:tr h="36140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u="none" strike="noStrike">
                          <a:effectLst/>
                        </a:rPr>
                        <a:t>Código</a:t>
                      </a:r>
                      <a:endParaRPr lang="es-CO" sz="10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u="none" strike="noStrike">
                          <a:effectLst/>
                        </a:rPr>
                        <a:t>Diagnóstico</a:t>
                      </a:r>
                      <a:endParaRPr lang="es-CO" sz="10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&lt;1 año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1 a 4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5 a 14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15 a 44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45 a 59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&gt;60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TOTAL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439499677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R104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>
                          <a:effectLst/>
                        </a:rPr>
                        <a:t>OTROS DOLORES ABDOMINALES Y LOS NO ESPECIFICADOS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8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77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189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896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1.001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2.171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201533189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R509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FIEBRE-NO ESPECIFICADA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98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345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288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311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289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132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1.463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659910884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R51X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CEFALEA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 dirty="0">
                          <a:effectLst/>
                        </a:rPr>
                        <a:t>0</a:t>
                      </a:r>
                      <a:endParaRPr lang="es-CO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62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81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456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611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1.219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968893994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J00X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RINOFARINGITIS AGUDA (RESFRIADO COMUN)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13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199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172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213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264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98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959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891571699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R11X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NAUSEA Y VOMITO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18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172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246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294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103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71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904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177252366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R103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>
                          <a:effectLst/>
                        </a:rPr>
                        <a:t>DOLOR LOCALIZADO EN OTRAS PARTES INFERIORES DEL ABDOMEN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43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256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391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711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287928019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R101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>
                          <a:effectLst/>
                        </a:rPr>
                        <a:t>DOLOR ABDOMINAL LOCALIZADO EN PARTE SUPERIOR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93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224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146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116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593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182907555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R074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>
                          <a:effectLst/>
                        </a:rPr>
                        <a:t>DOLOR EN EL PECHO-NO ESPECIFICADO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98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122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284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272111653"/>
                  </a:ext>
                </a:extLst>
              </a:tr>
              <a:tr h="395291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A09X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>
                          <a:effectLst/>
                        </a:rPr>
                        <a:t>DIARREA Y GASTROENTERITIS DE PRESUNTO ORIGEN INFECCIOSO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5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46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104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167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342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947866487"/>
                  </a:ext>
                </a:extLst>
              </a:tr>
              <a:tr h="414114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N23X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COLICO RENAL-NO ESPECIFICADO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6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14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98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209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327</a:t>
                      </a:r>
                      <a:endParaRPr lang="es-CO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889095529"/>
                  </a:ext>
                </a:extLst>
              </a:tr>
              <a:tr h="414114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u="none" strike="noStrike">
                          <a:effectLst/>
                        </a:rPr>
                        <a:t>Totales:</a:t>
                      </a:r>
                      <a:endParaRPr lang="es-CO" sz="10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u="none" strike="noStrike">
                          <a:effectLst/>
                        </a:rPr>
                        <a:t> </a:t>
                      </a:r>
                      <a:endParaRPr lang="es-CO" sz="10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130</a:t>
                      </a:r>
                      <a:endParaRPr lang="es-CO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756</a:t>
                      </a:r>
                      <a:endParaRPr lang="es-CO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1.013</a:t>
                      </a:r>
                      <a:endParaRPr lang="es-CO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1.513</a:t>
                      </a:r>
                      <a:endParaRPr lang="es-CO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2.734</a:t>
                      </a:r>
                      <a:endParaRPr lang="es-CO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2.827</a:t>
                      </a:r>
                      <a:endParaRPr lang="es-CO" sz="12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 dirty="0">
                          <a:effectLst/>
                        </a:rPr>
                        <a:t>8.973</a:t>
                      </a:r>
                      <a:endParaRPr lang="es-CO" sz="12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149400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4843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911272C6-66BF-454B-9DE4-127048F0041B}"/>
              </a:ext>
            </a:extLst>
          </p:cNvPr>
          <p:cNvSpPr txBox="1"/>
          <p:nvPr/>
        </p:nvSpPr>
        <p:spPr>
          <a:xfrm>
            <a:off x="1697156" y="148064"/>
            <a:ext cx="61073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i="0" u="none" strike="noStrik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r>
              <a:rPr lang="es-ES" dirty="0"/>
              <a:t>INDICADORES DE CALIDAD ESE HOSPITAL SAN ANDRÉS APÓSTOL </a:t>
            </a:r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4262F5E-2CFC-488A-918B-646329A143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4" t="2228" b="-1"/>
          <a:stretch/>
        </p:blipFill>
        <p:spPr>
          <a:xfrm>
            <a:off x="8787167" y="0"/>
            <a:ext cx="3239591" cy="1008910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254D0487-58BE-A339-57BA-65C7B6845D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233028"/>
              </p:ext>
            </p:extLst>
          </p:nvPr>
        </p:nvGraphicFramePr>
        <p:xfrm>
          <a:off x="524933" y="1236133"/>
          <a:ext cx="8754533" cy="5130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17883">
                  <a:extLst>
                    <a:ext uri="{9D8B030D-6E8A-4147-A177-3AD203B41FA5}">
                      <a16:colId xmlns:a16="http://schemas.microsoft.com/office/drawing/2014/main" xmlns="" val="3918231225"/>
                    </a:ext>
                  </a:extLst>
                </a:gridCol>
                <a:gridCol w="3217883">
                  <a:extLst>
                    <a:ext uri="{9D8B030D-6E8A-4147-A177-3AD203B41FA5}">
                      <a16:colId xmlns:a16="http://schemas.microsoft.com/office/drawing/2014/main" xmlns="" val="3562929907"/>
                    </a:ext>
                  </a:extLst>
                </a:gridCol>
                <a:gridCol w="1106602">
                  <a:extLst>
                    <a:ext uri="{9D8B030D-6E8A-4147-A177-3AD203B41FA5}">
                      <a16:colId xmlns:a16="http://schemas.microsoft.com/office/drawing/2014/main" xmlns="" val="2529883227"/>
                    </a:ext>
                  </a:extLst>
                </a:gridCol>
                <a:gridCol w="1212165">
                  <a:extLst>
                    <a:ext uri="{9D8B030D-6E8A-4147-A177-3AD203B41FA5}">
                      <a16:colId xmlns:a16="http://schemas.microsoft.com/office/drawing/2014/main" xmlns="" val="2682739191"/>
                    </a:ext>
                  </a:extLst>
                </a:gridCol>
              </a:tblGrid>
              <a:tr h="58093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INDICADOR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ESTÁNDAR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RESULTADO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97714661"/>
                  </a:ext>
                </a:extLst>
              </a:tr>
              <a:tr h="816934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OPORTUNIDAD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effectLst/>
                        </a:rPr>
                        <a:t>Mejorar la oportunidad en la prestación de los servicios de consulta externa medicina general. Línea de base: 3 días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u="none" strike="noStrike">
                          <a:effectLst/>
                        </a:rPr>
                        <a:t>3</a:t>
                      </a:r>
                      <a:endParaRPr lang="es-CO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u="none" strike="noStrike">
                          <a:effectLst/>
                        </a:rPr>
                        <a:t>1</a:t>
                      </a:r>
                      <a:endParaRPr lang="es-CO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10331218"/>
                  </a:ext>
                </a:extLst>
              </a:tr>
              <a:tr h="81693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</a:rPr>
                        <a:t>Mejorar la oportunidad en la prestacion de los servicios de urgencia medicina general. Linea de base: 28 minutos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u="none" strike="noStrike">
                          <a:effectLst/>
                        </a:rPr>
                        <a:t>15</a:t>
                      </a:r>
                      <a:endParaRPr lang="es-CO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u="none" strike="noStrike">
                          <a:effectLst/>
                        </a:rPr>
                        <a:t>10</a:t>
                      </a:r>
                      <a:endParaRPr lang="es-CO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82540751"/>
                  </a:ext>
                </a:extLst>
              </a:tr>
              <a:tr h="81693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</a:rPr>
                        <a:t>Mejorar la oportunidad en la prestacion de los servicios de consulta por odontologica. Linea de base: 2 dias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u="none" strike="noStrike">
                          <a:effectLst/>
                        </a:rPr>
                        <a:t>1</a:t>
                      </a:r>
                      <a:endParaRPr lang="es-CO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u="none" strike="noStrike">
                          <a:effectLst/>
                        </a:rPr>
                        <a:t>1</a:t>
                      </a:r>
                      <a:endParaRPr lang="es-CO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42451167"/>
                  </a:ext>
                </a:extLst>
              </a:tr>
              <a:tr h="81693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</a:rPr>
                        <a:t>Mejorar la oportunidad en la prestacion del servicio p y m consulta de enfermeria . Linea de base: 2 dias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u="none" strike="noStrike">
                          <a:effectLst/>
                        </a:rPr>
                        <a:t>1</a:t>
                      </a:r>
                      <a:endParaRPr lang="es-CO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u="none" strike="noStrike">
                          <a:effectLst/>
                        </a:rPr>
                        <a:t>1</a:t>
                      </a:r>
                      <a:endParaRPr lang="es-CO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062652607"/>
                  </a:ext>
                </a:extLst>
              </a:tr>
              <a:tr h="81693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</a:rPr>
                        <a:t>Mejorar la oportunidad en la prestacion del servicios de imágenes diagnosticas. Linea de base: 8 dias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u="none" strike="noStrike">
                          <a:effectLst/>
                        </a:rPr>
                        <a:t>4</a:t>
                      </a:r>
                      <a:endParaRPr lang="es-CO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u="none" strike="noStrike">
                          <a:effectLst/>
                        </a:rPr>
                        <a:t>3</a:t>
                      </a:r>
                      <a:endParaRPr lang="es-CO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08642554"/>
                  </a:ext>
                </a:extLst>
              </a:tr>
              <a:tr h="46519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</a:rPr>
                        <a:t>% de Satisfaccion de usuarios atendidos en el periodo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u="none" strike="noStrike">
                          <a:effectLst/>
                        </a:rPr>
                        <a:t>&gt;85</a:t>
                      </a:r>
                      <a:endParaRPr lang="es-CO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300" u="none" strike="noStrike" dirty="0">
                          <a:effectLst/>
                        </a:rPr>
                        <a:t>89%</a:t>
                      </a:r>
                      <a:endParaRPr lang="es-CO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44175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570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638F0A56-AA9B-34EB-86AF-BA823763A415}"/>
              </a:ext>
            </a:extLst>
          </p:cNvPr>
          <p:cNvSpPr txBox="1"/>
          <p:nvPr/>
        </p:nvSpPr>
        <p:spPr>
          <a:xfrm>
            <a:off x="3238150" y="3244334"/>
            <a:ext cx="517600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ANALISIS FINANCIERO Y PRESUPUESTAL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FEF18C1-A035-A002-2EF6-223CCEECF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95" y="808876"/>
            <a:ext cx="2961313" cy="291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242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20A728FF-FD72-4F89-BADE-7AC6DC802D36}"/>
              </a:ext>
            </a:extLst>
          </p:cNvPr>
          <p:cNvSpPr txBox="1"/>
          <p:nvPr/>
        </p:nvSpPr>
        <p:spPr>
          <a:xfrm>
            <a:off x="997225" y="0"/>
            <a:ext cx="75901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i="0" u="none" strike="noStrik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r>
              <a:rPr lang="es-ES" dirty="0"/>
              <a:t>ANÁLISIS DE PRODUCCIÓN  VIGENCIA  2022-2023</a:t>
            </a:r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476F2BB-9ADC-4836-91E9-1EC8B853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4" t="2228" b="-1"/>
          <a:stretch/>
        </p:blipFill>
        <p:spPr>
          <a:xfrm>
            <a:off x="9263270" y="0"/>
            <a:ext cx="2710480" cy="844129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BE626266-0684-A113-EE2E-0AC7ECC0B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755591"/>
              </p:ext>
            </p:extLst>
          </p:nvPr>
        </p:nvGraphicFramePr>
        <p:xfrm>
          <a:off x="457200" y="1236133"/>
          <a:ext cx="9347199" cy="53678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49980">
                  <a:extLst>
                    <a:ext uri="{9D8B030D-6E8A-4147-A177-3AD203B41FA5}">
                      <a16:colId xmlns:a16="http://schemas.microsoft.com/office/drawing/2014/main" xmlns="" val="1342700030"/>
                    </a:ext>
                  </a:extLst>
                </a:gridCol>
                <a:gridCol w="1132466">
                  <a:extLst>
                    <a:ext uri="{9D8B030D-6E8A-4147-A177-3AD203B41FA5}">
                      <a16:colId xmlns:a16="http://schemas.microsoft.com/office/drawing/2014/main" xmlns="" val="2427662567"/>
                    </a:ext>
                  </a:extLst>
                </a:gridCol>
                <a:gridCol w="1237002">
                  <a:extLst>
                    <a:ext uri="{9D8B030D-6E8A-4147-A177-3AD203B41FA5}">
                      <a16:colId xmlns:a16="http://schemas.microsoft.com/office/drawing/2014/main" xmlns="" val="415952901"/>
                    </a:ext>
                  </a:extLst>
                </a:gridCol>
                <a:gridCol w="927751">
                  <a:extLst>
                    <a:ext uri="{9D8B030D-6E8A-4147-A177-3AD203B41FA5}">
                      <a16:colId xmlns:a16="http://schemas.microsoft.com/office/drawing/2014/main" xmlns="" val="2068323301"/>
                    </a:ext>
                  </a:extLst>
                </a:gridCol>
              </a:tblGrid>
              <a:tr h="54120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VARIABLE</a:t>
                      </a:r>
                      <a:endParaRPr lang="es-CO" sz="10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AÑO 2022</a:t>
                      </a:r>
                      <a:endParaRPr lang="es-CO" sz="10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AÑO 2023</a:t>
                      </a:r>
                      <a:endParaRPr lang="es-CO" sz="10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u="none" strike="noStrike">
                          <a:effectLst/>
                        </a:rPr>
                        <a:t>Variacion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156673030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sng" strike="noStrike">
                          <a:effectLst/>
                        </a:rPr>
                        <a:t>Dosis de biológico aplicadas</a:t>
                      </a:r>
                      <a:endParaRPr lang="es-CO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78.285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19.501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-75%</a:t>
                      </a:r>
                      <a:endParaRPr lang="es-CO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687898020"/>
                  </a:ext>
                </a:extLst>
              </a:tr>
              <a:tr h="46389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sng" strike="noStrike">
                          <a:effectLst/>
                        </a:rPr>
                        <a:t>Controles de enfermería (Atención prenatal / crecimiento y desarrollo)</a:t>
                      </a:r>
                      <a:endParaRPr lang="es-ES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3.254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4.709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45%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655125111"/>
                  </a:ext>
                </a:extLst>
              </a:tr>
              <a:tr h="46389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sng" strike="noStrike">
                          <a:effectLst/>
                        </a:rPr>
                        <a:t>Otros controles de enfermería de PyP (Diferentes a atención prenatal - Crecimiento y desarrollo)</a:t>
                      </a:r>
                      <a:endParaRPr lang="es-ES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5.915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8.519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44%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24271052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sng" strike="noStrike">
                          <a:effectLst/>
                        </a:rPr>
                        <a:t>Citologías cervicovaginales tomadas</a:t>
                      </a:r>
                      <a:endParaRPr lang="es-CO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2.189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1.712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-22%</a:t>
                      </a:r>
                      <a:endParaRPr lang="es-CO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831560568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sng" strike="noStrike">
                          <a:effectLst/>
                        </a:rPr>
                        <a:t>Consultas de medicina general electivas realizadas</a:t>
                      </a:r>
                      <a:endParaRPr lang="es-CO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62.504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58.025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-7%</a:t>
                      </a:r>
                      <a:endParaRPr lang="es-CO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620214396"/>
                  </a:ext>
                </a:extLst>
              </a:tr>
              <a:tr h="32030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sng" strike="noStrike">
                          <a:effectLst/>
                        </a:rPr>
                        <a:t>Consultas de medicina general urgentes realizadas</a:t>
                      </a:r>
                      <a:endParaRPr lang="es-CO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14.946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22.117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48%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331233620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sng" strike="noStrike">
                          <a:effectLst/>
                        </a:rPr>
                        <a:t>Total de consultas de odontología realizadas (valoración)</a:t>
                      </a:r>
                      <a:endParaRPr lang="es-ES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10.187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10.636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4%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193217592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sng" strike="noStrike">
                          <a:effectLst/>
                        </a:rPr>
                        <a:t>Número de sesiones de odontología realizadas</a:t>
                      </a:r>
                      <a:endParaRPr lang="es-ES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5.514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6.723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22%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530015555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sng" strike="noStrike">
                          <a:effectLst/>
                        </a:rPr>
                        <a:t>Total de tratamientos terminados (Paciente terminado)</a:t>
                      </a:r>
                      <a:endParaRPr lang="es-CO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507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572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13%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777713418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sng" strike="noStrike">
                          <a:effectLst/>
                        </a:rPr>
                        <a:t>Sellantes aplicados</a:t>
                      </a:r>
                      <a:endParaRPr lang="es-CO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3.152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2.765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-12%</a:t>
                      </a:r>
                      <a:endParaRPr lang="es-CO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923509264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sng" strike="noStrike">
                          <a:effectLst/>
                        </a:rPr>
                        <a:t>Partos vaginales</a:t>
                      </a:r>
                      <a:endParaRPr lang="es-CO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76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45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-41%</a:t>
                      </a:r>
                      <a:endParaRPr lang="es-CO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882910946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sng" strike="noStrike">
                          <a:effectLst/>
                        </a:rPr>
                        <a:t>Total de egresos</a:t>
                      </a:r>
                      <a:endParaRPr lang="es-CO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196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54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-72%</a:t>
                      </a:r>
                      <a:endParaRPr lang="es-CO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675445718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sng" strike="noStrike">
                          <a:effectLst/>
                        </a:rPr>
                        <a:t>Exámenes de laboratorio</a:t>
                      </a:r>
                      <a:endParaRPr lang="es-CO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36.822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42.094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14%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018144670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sng" strike="noStrike">
                          <a:effectLst/>
                        </a:rPr>
                        <a:t>Número de imágenes diagnósticas tomadas</a:t>
                      </a:r>
                      <a:endParaRPr lang="es-CO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4.917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10.392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111%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059039885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sng" strike="noStrike">
                          <a:effectLst/>
                        </a:rPr>
                        <a:t>Número de sesiones de terapias respiratorias realizadas</a:t>
                      </a:r>
                      <a:endParaRPr lang="es-CO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1.257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4.084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225%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83562542"/>
                  </a:ext>
                </a:extLst>
              </a:tr>
              <a:tr h="26508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sng" strike="noStrike">
                          <a:effectLst/>
                        </a:rPr>
                        <a:t>Número de sesiones de terapias físicas realizadas</a:t>
                      </a:r>
                      <a:endParaRPr lang="es-CO" sz="10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5.266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6.069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15%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164701685"/>
                  </a:ext>
                </a:extLst>
              </a:tr>
              <a:tr h="26508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u="none" strike="noStrike">
                          <a:effectLst/>
                        </a:rPr>
                        <a:t>TOTAL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</a:rPr>
                        <a:t>351.096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u="none" strike="noStrike">
                          <a:effectLst/>
                        </a:rPr>
                        <a:t>411.892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 dirty="0">
                          <a:effectLst/>
                        </a:rPr>
                        <a:t>17%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142156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71305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DCD923E-07C2-4C6A-A761-0108EAC0B268}"/>
              </a:ext>
            </a:extLst>
          </p:cNvPr>
          <p:cNvSpPr txBox="1"/>
          <p:nvPr/>
        </p:nvSpPr>
        <p:spPr>
          <a:xfrm>
            <a:off x="0" y="0"/>
            <a:ext cx="110920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i="0" u="none" strike="noStrik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r>
              <a:rPr lang="es-ES" dirty="0"/>
              <a:t>ANÁLISIS DE LOS INGRESOS RECAUDADOS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VIGENCIA </a:t>
            </a:r>
          </a:p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2022- 2023</a:t>
            </a:r>
            <a:endParaRPr lang="es-CO" dirty="0">
              <a:solidFill>
                <a:schemeClr val="tx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7AFF1C3-4583-4E8A-8A5B-D91D95551E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4" t="2228" b="-1"/>
          <a:stretch/>
        </p:blipFill>
        <p:spPr>
          <a:xfrm>
            <a:off x="9362251" y="556592"/>
            <a:ext cx="2829749" cy="881273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FFA08FE0-2148-418B-E26D-7CFD9C58A0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007184"/>
              </p:ext>
            </p:extLst>
          </p:nvPr>
        </p:nvGraphicFramePr>
        <p:xfrm>
          <a:off x="203200" y="1049867"/>
          <a:ext cx="9159051" cy="54864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53990">
                  <a:extLst>
                    <a:ext uri="{9D8B030D-6E8A-4147-A177-3AD203B41FA5}">
                      <a16:colId xmlns:a16="http://schemas.microsoft.com/office/drawing/2014/main" xmlns="" val="2640318495"/>
                    </a:ext>
                  </a:extLst>
                </a:gridCol>
                <a:gridCol w="1489276">
                  <a:extLst>
                    <a:ext uri="{9D8B030D-6E8A-4147-A177-3AD203B41FA5}">
                      <a16:colId xmlns:a16="http://schemas.microsoft.com/office/drawing/2014/main" xmlns="" val="349114647"/>
                    </a:ext>
                  </a:extLst>
                </a:gridCol>
                <a:gridCol w="1572015">
                  <a:extLst>
                    <a:ext uri="{9D8B030D-6E8A-4147-A177-3AD203B41FA5}">
                      <a16:colId xmlns:a16="http://schemas.microsoft.com/office/drawing/2014/main" xmlns="" val="3806920129"/>
                    </a:ext>
                  </a:extLst>
                </a:gridCol>
                <a:gridCol w="781870">
                  <a:extLst>
                    <a:ext uri="{9D8B030D-6E8A-4147-A177-3AD203B41FA5}">
                      <a16:colId xmlns:a16="http://schemas.microsoft.com/office/drawing/2014/main" xmlns="" val="2222778594"/>
                    </a:ext>
                  </a:extLst>
                </a:gridCol>
                <a:gridCol w="661900">
                  <a:extLst>
                    <a:ext uri="{9D8B030D-6E8A-4147-A177-3AD203B41FA5}">
                      <a16:colId xmlns:a16="http://schemas.microsoft.com/office/drawing/2014/main" xmlns="" val="3464984549"/>
                    </a:ext>
                  </a:extLst>
                </a:gridCol>
              </a:tblGrid>
              <a:tr h="591953">
                <a:tc>
                  <a:txBody>
                    <a:bodyPr/>
                    <a:lstStyle/>
                    <a:p>
                      <a:pPr algn="ctr" fontAlgn="t"/>
                      <a:r>
                        <a:rPr lang="es-CO" sz="1200" u="none" strike="noStrike">
                          <a:effectLst/>
                        </a:rPr>
                        <a:t>CONCEPTO</a:t>
                      </a:r>
                      <a:endParaRPr lang="es-CO" sz="12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Recaudado 2022</a:t>
                      </a:r>
                      <a:endParaRPr lang="es-CO" sz="12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Recaudo 2023</a:t>
                      </a:r>
                      <a:endParaRPr lang="es-CO" sz="12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VARIACION</a:t>
                      </a:r>
                      <a:endParaRPr lang="es-CO" sz="10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</a:rPr>
                        <a:t>%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333347719"/>
                  </a:ext>
                </a:extLst>
              </a:tr>
              <a:tr h="360948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u="none" strike="noStrike">
                          <a:effectLst/>
                        </a:rPr>
                        <a:t>Ingresos corrientes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10.576.751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10.747.182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2%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60802189"/>
                  </a:ext>
                </a:extLst>
              </a:tr>
              <a:tr h="360948"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u="none" strike="noStrike">
                          <a:effectLst/>
                        </a:rPr>
                        <a:t>...Venta de servicios de salud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9.427.209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9.583.835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2%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100%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748271244"/>
                  </a:ext>
                </a:extLst>
              </a:tr>
              <a:tr h="360948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u="none" strike="noStrike" dirty="0">
                          <a:effectLst/>
                        </a:rPr>
                        <a:t>......Régimen Subsidiado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7.605.426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 8.645.081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14%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90%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366040"/>
                  </a:ext>
                </a:extLst>
              </a:tr>
              <a:tr h="360948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u="none" strike="noStrike">
                          <a:effectLst/>
                        </a:rPr>
                        <a:t>......Régimen Contributivo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  331.686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   320.192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-3%</a:t>
                      </a:r>
                      <a:endParaRPr lang="es-CO" sz="14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3,3%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00778212"/>
                  </a:ext>
                </a:extLst>
              </a:tr>
              <a:tr h="519765"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u="none" strike="noStrike">
                          <a:effectLst/>
                        </a:rPr>
                        <a:t>Plan de Intervenciones Colectivas (antes PAB)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1.315.474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   587.068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-55%</a:t>
                      </a:r>
                      <a:endParaRPr lang="es-CO" sz="14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6%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930099597"/>
                  </a:ext>
                </a:extLst>
              </a:tr>
              <a:tr h="360948"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u="none" strike="noStrike">
                          <a:effectLst/>
                        </a:rPr>
                        <a:t>......Otras ventas de servicios de Salud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  163.518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     28.960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-82%</a:t>
                      </a:r>
                      <a:endParaRPr lang="es-CO" sz="14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1,5%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855137444"/>
                  </a:ext>
                </a:extLst>
              </a:tr>
              <a:tr h="360948"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u="none" strike="noStrike">
                          <a:effectLst/>
                        </a:rPr>
                        <a:t>...Aportes (No ligados a la venta de servicios)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524.760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716.726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37%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804639221"/>
                  </a:ext>
                </a:extLst>
              </a:tr>
              <a:tr h="375385"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u="none" strike="noStrike">
                          <a:effectLst/>
                        </a:rPr>
                        <a:t>Aportes de la nación No ligados a vta servicios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          -  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           -  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560510789"/>
                  </a:ext>
                </a:extLst>
              </a:tr>
              <a:tr h="721895"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u="none" strike="noStrike">
                          <a:effectLst/>
                        </a:rPr>
                        <a:t>......Aportes del municipio No ligados a la venta de servicios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  524.760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   716.726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37%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6%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23140848"/>
                  </a:ext>
                </a:extLst>
              </a:tr>
              <a:tr h="360948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u="none" strike="noStrike">
                          <a:effectLst/>
                        </a:rPr>
                        <a:t>Otros ingresos 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  624.782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   446.621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0%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942591272"/>
                  </a:ext>
                </a:extLst>
              </a:tr>
              <a:tr h="375385"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u="none" strike="noStrike">
                          <a:effectLst/>
                        </a:rPr>
                        <a:t>Cuentas por cobrar Otras vigencias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1.217.964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    648.167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-47%</a:t>
                      </a:r>
                      <a:endParaRPr lang="es-CO" sz="14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6%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345521067"/>
                  </a:ext>
                </a:extLst>
              </a:tr>
              <a:tr h="375385">
                <a:tc>
                  <a:txBody>
                    <a:bodyPr/>
                    <a:lstStyle/>
                    <a:p>
                      <a:pPr algn="l" fontAlgn="t"/>
                      <a:r>
                        <a:rPr lang="es-CO" sz="1400" u="none" strike="noStrike">
                          <a:effectLst/>
                        </a:rPr>
                        <a:t>Total de ingresos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11.794.715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11.395.349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-3%</a:t>
                      </a:r>
                      <a:endParaRPr lang="es-CO" sz="14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>
                          <a:effectLst/>
                        </a:rPr>
                        <a:t>100%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141812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8741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1EB64C75-34B6-4FA9-A2A2-0FF8DAA95D4E}"/>
              </a:ext>
            </a:extLst>
          </p:cNvPr>
          <p:cNvSpPr txBox="1"/>
          <p:nvPr/>
        </p:nvSpPr>
        <p:spPr>
          <a:xfrm>
            <a:off x="-155712" y="121431"/>
            <a:ext cx="101611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i="0" u="none" strike="noStrik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r>
              <a:rPr lang="es-ES" dirty="0"/>
              <a:t>ANÁLISIS DE LOS INGRESOS RECONOCIDOS VIGENCIAS</a:t>
            </a:r>
          </a:p>
          <a:p>
            <a:r>
              <a:rPr lang="es-ES" dirty="0"/>
              <a:t>2022 - 2023</a:t>
            </a:r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67FD3C34-C942-4C67-B979-80814B0364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4" t="2228" b="-1"/>
          <a:stretch/>
        </p:blipFill>
        <p:spPr>
          <a:xfrm>
            <a:off x="9596302" y="715618"/>
            <a:ext cx="2595698" cy="808382"/>
          </a:xfrm>
          <a:prstGeom prst="rect">
            <a:avLst/>
          </a:prstGeom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xmlns="" id="{DA49E17A-E0DA-16FB-1B3B-186807F31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848902"/>
              </p:ext>
            </p:extLst>
          </p:nvPr>
        </p:nvGraphicFramePr>
        <p:xfrm>
          <a:off x="389466" y="1422399"/>
          <a:ext cx="9366930" cy="4944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69581">
                  <a:extLst>
                    <a:ext uri="{9D8B030D-6E8A-4147-A177-3AD203B41FA5}">
                      <a16:colId xmlns:a16="http://schemas.microsoft.com/office/drawing/2014/main" xmlns="" val="1921926125"/>
                    </a:ext>
                  </a:extLst>
                </a:gridCol>
                <a:gridCol w="1589861">
                  <a:extLst>
                    <a:ext uri="{9D8B030D-6E8A-4147-A177-3AD203B41FA5}">
                      <a16:colId xmlns:a16="http://schemas.microsoft.com/office/drawing/2014/main" xmlns="" val="2584833832"/>
                    </a:ext>
                  </a:extLst>
                </a:gridCol>
                <a:gridCol w="1748847">
                  <a:extLst>
                    <a:ext uri="{9D8B030D-6E8A-4147-A177-3AD203B41FA5}">
                      <a16:colId xmlns:a16="http://schemas.microsoft.com/office/drawing/2014/main" xmlns="" val="3102614377"/>
                    </a:ext>
                  </a:extLst>
                </a:gridCol>
                <a:gridCol w="741936">
                  <a:extLst>
                    <a:ext uri="{9D8B030D-6E8A-4147-A177-3AD203B41FA5}">
                      <a16:colId xmlns:a16="http://schemas.microsoft.com/office/drawing/2014/main" xmlns="" val="3386886957"/>
                    </a:ext>
                  </a:extLst>
                </a:gridCol>
                <a:gridCol w="516705">
                  <a:extLst>
                    <a:ext uri="{9D8B030D-6E8A-4147-A177-3AD203B41FA5}">
                      <a16:colId xmlns:a16="http://schemas.microsoft.com/office/drawing/2014/main" xmlns="" val="921825692"/>
                    </a:ext>
                  </a:extLst>
                </a:gridCol>
              </a:tblGrid>
              <a:tr h="37474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ANALISIS DE LOS INGRESOS RECONOCIDOS VIGENCIAS 2022-2023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13469403"/>
                  </a:ext>
                </a:extLst>
              </a:tr>
              <a:tr h="45802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CONCEPTO</a:t>
                      </a:r>
                      <a:endParaRPr lang="es-CO" sz="10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Reconocido 2022</a:t>
                      </a:r>
                      <a:endParaRPr lang="es-CO" sz="10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Reconocido 2023</a:t>
                      </a:r>
                      <a:endParaRPr lang="es-CO" sz="10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VARIACION</a:t>
                      </a:r>
                      <a:endParaRPr lang="es-CO" sz="9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60982929"/>
                  </a:ext>
                </a:extLst>
              </a:tr>
              <a:tr h="260238">
                <a:tc>
                  <a:txBody>
                    <a:bodyPr/>
                    <a:lstStyle/>
                    <a:p>
                      <a:pPr algn="l" fontAlgn="t"/>
                      <a:r>
                        <a:rPr lang="es-CO" sz="1200" u="none" strike="noStrike">
                          <a:effectLst/>
                        </a:rPr>
                        <a:t>Ingresos corrientes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11.343.437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12.191.911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7%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u="none" strike="noStrike">
                          <a:effectLst/>
                        </a:rPr>
                        <a:t>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219089713"/>
                  </a:ext>
                </a:extLst>
              </a:tr>
              <a:tr h="260238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u="none" strike="noStrike">
                          <a:effectLst/>
                        </a:rPr>
                        <a:t>...Venta de servicios de salud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10.062.703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11.028.564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10%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u="none" strike="noStrike">
                          <a:effectLst/>
                        </a:rPr>
                        <a:t>0,86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539721457"/>
                  </a:ext>
                </a:extLst>
              </a:tr>
              <a:tr h="260238">
                <a:tc>
                  <a:txBody>
                    <a:bodyPr/>
                    <a:lstStyle/>
                    <a:p>
                      <a:pPr algn="l" fontAlgn="t"/>
                      <a:r>
                        <a:rPr lang="es-CO" sz="1200" u="none" strike="noStrike">
                          <a:effectLst/>
                        </a:rPr>
                        <a:t>......Régimen Subsidiado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7.875.658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9.390.017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19%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u="none" strike="noStrike">
                          <a:effectLst/>
                        </a:rPr>
                        <a:t>85%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675111350"/>
                  </a:ext>
                </a:extLst>
              </a:tr>
              <a:tr h="260238">
                <a:tc>
                  <a:txBody>
                    <a:bodyPr/>
                    <a:lstStyle/>
                    <a:p>
                      <a:pPr algn="l" fontAlgn="t"/>
                      <a:r>
                        <a:rPr lang="es-CO" sz="1200" u="none" strike="noStrike">
                          <a:effectLst/>
                        </a:rPr>
                        <a:t>......Régimen Contributivo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435.989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  535.243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23%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u="none" strike="noStrike">
                          <a:effectLst/>
                        </a:rPr>
                        <a:t>5%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100705424"/>
                  </a:ext>
                </a:extLst>
              </a:tr>
              <a:tr h="530887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u="none" strike="noStrike">
                          <a:effectLst/>
                        </a:rPr>
                        <a:t>......Atención a población pobre  no cubierto con subsidios a la demanda (incluye SSF)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>
                          <a:effectLst/>
                        </a:rPr>
                        <a:t> 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368002617"/>
                  </a:ext>
                </a:extLst>
              </a:tr>
              <a:tr h="260238">
                <a:tc>
                  <a:txBody>
                    <a:bodyPr/>
                    <a:lstStyle/>
                    <a:p>
                      <a:pPr algn="l" fontAlgn="t"/>
                      <a:r>
                        <a:rPr lang="es-CO" sz="1200" u="none" strike="noStrike">
                          <a:effectLst/>
                        </a:rPr>
                        <a:t>......SOAT (diferentes a Fosyga)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  41.283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    16.570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-60%</a:t>
                      </a:r>
                      <a:endParaRPr lang="es-CO" sz="12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u="none" strike="noStrike">
                          <a:effectLst/>
                        </a:rPr>
                        <a:t>0,2%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392339819"/>
                  </a:ext>
                </a:extLst>
              </a:tr>
              <a:tr h="260238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Plan de Intervenciones Colectivas (antes PAB)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1.480.898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  933.198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-37%</a:t>
                      </a:r>
                      <a:endParaRPr lang="es-CO" sz="12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u="none" strike="noStrike" dirty="0">
                          <a:effectLst/>
                        </a:rPr>
                        <a:t>8%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437473038"/>
                  </a:ext>
                </a:extLst>
              </a:tr>
              <a:tr h="260238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u="none" strike="noStrike">
                          <a:effectLst/>
                        </a:rPr>
                        <a:t>......Otras ventas de servicios de Salud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228.873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  153.536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-33%</a:t>
                      </a:r>
                      <a:endParaRPr lang="es-CO" sz="12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u="none" strike="noStrike">
                          <a:effectLst/>
                        </a:rPr>
                        <a:t>1%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718085203"/>
                  </a:ext>
                </a:extLst>
              </a:tr>
              <a:tr h="260238">
                <a:tc>
                  <a:txBody>
                    <a:bodyPr/>
                    <a:lstStyle/>
                    <a:p>
                      <a:pPr algn="l" fontAlgn="t"/>
                      <a:r>
                        <a:rPr lang="es-ES" sz="1000" u="none" strike="noStrike">
                          <a:effectLst/>
                        </a:rPr>
                        <a:t>...Aportes (No ligados a la venta de servicios)</a:t>
                      </a:r>
                      <a:endParaRPr lang="es-E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655.951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  716.726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>
                          <a:effectLst/>
                        </a:rPr>
                        <a:t> 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u="none" strike="noStrike">
                          <a:effectLst/>
                        </a:rPr>
                        <a:t>0,06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86797387"/>
                  </a:ext>
                </a:extLst>
              </a:tr>
              <a:tr h="260238">
                <a:tc>
                  <a:txBody>
                    <a:bodyPr/>
                    <a:lstStyle/>
                    <a:p>
                      <a:pPr algn="l" fontAlgn="t"/>
                      <a:r>
                        <a:rPr lang="es-ES" sz="1000" u="none" strike="noStrike">
                          <a:effectLst/>
                        </a:rPr>
                        <a:t>Aportes de la nación No ligados a  vta de servicios</a:t>
                      </a:r>
                      <a:endParaRPr lang="es-E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        -  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          -  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>
                          <a:effectLst/>
                        </a:rPr>
                        <a:t> 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634289899"/>
                  </a:ext>
                </a:extLst>
              </a:tr>
              <a:tr h="447610">
                <a:tc>
                  <a:txBody>
                    <a:bodyPr/>
                    <a:lstStyle/>
                    <a:p>
                      <a:pPr algn="l" fontAlgn="t"/>
                      <a:r>
                        <a:rPr lang="es-ES" sz="1000" u="none" strike="noStrike">
                          <a:effectLst/>
                        </a:rPr>
                        <a:t>Aportes del municipio No ligados a la venta de servicios</a:t>
                      </a:r>
                      <a:endParaRPr lang="es-E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655.951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  716.726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>
                          <a:effectLst/>
                        </a:rPr>
                        <a:t> 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u="none" strike="noStrike">
                          <a:effectLst/>
                        </a:rPr>
                        <a:t>0,06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640765240"/>
                  </a:ext>
                </a:extLst>
              </a:tr>
              <a:tr h="260238">
                <a:tc>
                  <a:txBody>
                    <a:bodyPr/>
                    <a:lstStyle/>
                    <a:p>
                      <a:pPr algn="l" fontAlgn="t"/>
                      <a:r>
                        <a:rPr lang="es-CO" sz="1200" u="none" strike="noStrike">
                          <a:effectLst/>
                        </a:rPr>
                        <a:t>...Otros ingresos corrientes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624.783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  446.621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>
                          <a:effectLst/>
                        </a:rPr>
                        <a:t> 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u="none" strike="noStrike">
                          <a:effectLst/>
                        </a:rPr>
                        <a:t>4%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188176647"/>
                  </a:ext>
                </a:extLst>
              </a:tr>
              <a:tr h="260238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u="none" strike="noStrike">
                          <a:effectLst/>
                        </a:rPr>
                        <a:t>Cuentas por cobrar Otras vigencias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1.217.964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     648.168 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-47%</a:t>
                      </a:r>
                      <a:endParaRPr lang="es-CO" sz="12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u="none" strike="noStrike">
                          <a:effectLst/>
                        </a:rPr>
                        <a:t>0,05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182185398"/>
                  </a:ext>
                </a:extLst>
              </a:tr>
              <a:tr h="270649">
                <a:tc>
                  <a:txBody>
                    <a:bodyPr/>
                    <a:lstStyle/>
                    <a:p>
                      <a:pPr algn="l" fontAlgn="t"/>
                      <a:r>
                        <a:rPr lang="es-CO" sz="1200" u="none" strike="noStrike">
                          <a:effectLst/>
                        </a:rPr>
                        <a:t>Total de ingresos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12.561.401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12.840.079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200" u="none" strike="noStrike">
                          <a:effectLst/>
                        </a:rPr>
                        <a:t>2,2%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u="none" strike="noStrike" dirty="0">
                          <a:effectLst/>
                        </a:rPr>
                        <a:t>100%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606883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163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9897A2D2-A45B-4E53-A828-3827403B7800}"/>
              </a:ext>
            </a:extLst>
          </p:cNvPr>
          <p:cNvSpPr txBox="1"/>
          <p:nvPr/>
        </p:nvSpPr>
        <p:spPr>
          <a:xfrm>
            <a:off x="133468" y="122294"/>
            <a:ext cx="99116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i="0" u="none" strike="noStrik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r>
              <a:rPr lang="es-ES" dirty="0"/>
              <a:t>ANÁLISIS DE LOS GASTOS COMPROMETIDOS VIGENCIAS</a:t>
            </a:r>
          </a:p>
          <a:p>
            <a:r>
              <a:rPr lang="es-ES" dirty="0"/>
              <a:t>2022 - 2023</a:t>
            </a:r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8B48D16-01B3-4EC6-8543-9DA8B84DA7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4" t="2228" b="-1"/>
          <a:stretch/>
        </p:blipFill>
        <p:spPr>
          <a:xfrm>
            <a:off x="10192030" y="728869"/>
            <a:ext cx="1999969" cy="622853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A683A64D-DE15-D642-9676-6EC17E6ECB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529689"/>
              </p:ext>
            </p:extLst>
          </p:nvPr>
        </p:nvGraphicFramePr>
        <p:xfrm>
          <a:off x="377505" y="1489075"/>
          <a:ext cx="9001386" cy="50471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21192">
                  <a:extLst>
                    <a:ext uri="{9D8B030D-6E8A-4147-A177-3AD203B41FA5}">
                      <a16:colId xmlns:a16="http://schemas.microsoft.com/office/drawing/2014/main" xmlns="" val="1064112570"/>
                    </a:ext>
                  </a:extLst>
                </a:gridCol>
                <a:gridCol w="1886614">
                  <a:extLst>
                    <a:ext uri="{9D8B030D-6E8A-4147-A177-3AD203B41FA5}">
                      <a16:colId xmlns:a16="http://schemas.microsoft.com/office/drawing/2014/main" xmlns="" val="2091143562"/>
                    </a:ext>
                  </a:extLst>
                </a:gridCol>
                <a:gridCol w="1886614">
                  <a:extLst>
                    <a:ext uri="{9D8B030D-6E8A-4147-A177-3AD203B41FA5}">
                      <a16:colId xmlns:a16="http://schemas.microsoft.com/office/drawing/2014/main" xmlns="" val="859291668"/>
                    </a:ext>
                  </a:extLst>
                </a:gridCol>
                <a:gridCol w="703483">
                  <a:extLst>
                    <a:ext uri="{9D8B030D-6E8A-4147-A177-3AD203B41FA5}">
                      <a16:colId xmlns:a16="http://schemas.microsoft.com/office/drawing/2014/main" xmlns="" val="2733165890"/>
                    </a:ext>
                  </a:extLst>
                </a:gridCol>
                <a:gridCol w="703483">
                  <a:extLst>
                    <a:ext uri="{9D8B030D-6E8A-4147-A177-3AD203B41FA5}">
                      <a16:colId xmlns:a16="http://schemas.microsoft.com/office/drawing/2014/main" xmlns="" val="1936691556"/>
                    </a:ext>
                  </a:extLst>
                </a:gridCol>
              </a:tblGrid>
              <a:tr h="63531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CONCEPTOS</a:t>
                      </a:r>
                      <a:endParaRPr lang="es-CO" sz="10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Compromisos 2022</a:t>
                      </a:r>
                      <a:endParaRPr lang="es-CO" sz="10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Compromisos 2023</a:t>
                      </a:r>
                      <a:endParaRPr lang="es-CO" sz="10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VARIACION</a:t>
                      </a:r>
                      <a:endParaRPr lang="es-CO" sz="700" b="1" i="0" u="none" strike="noStrike">
                        <a:solidFill>
                          <a:srgbClr val="FFFFEE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</a:rPr>
                        <a:t>%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586539562"/>
                  </a:ext>
                </a:extLst>
              </a:tr>
              <a:tr h="2205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GASTOS DE FUNCIONAMIENTO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11.104.941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10.500.793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-5%</a:t>
                      </a:r>
                      <a:endParaRPr lang="es-CO" sz="10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 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42756038"/>
                  </a:ext>
                </a:extLst>
              </a:tr>
              <a:tr h="2205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...GASTOS DE PERSONAL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6.530.996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5.846.979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-10%</a:t>
                      </a:r>
                      <a:endParaRPr lang="es-CO" sz="10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55,7%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117018319"/>
                  </a:ext>
                </a:extLst>
              </a:tr>
              <a:tr h="2205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......Gastos de Personal de Planta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1.907.467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2.129.073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12%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 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822684271"/>
                  </a:ext>
                </a:extLst>
              </a:tr>
              <a:tr h="22059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</a:rPr>
                        <a:t>Servicios personal asoc a la nómina</a:t>
                      </a:r>
                      <a:endParaRPr lang="es-E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1.427.402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1.582.536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11%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 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245204747"/>
                  </a:ext>
                </a:extLst>
              </a:tr>
              <a:tr h="2205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...............Sueldos personal de nom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1.135.729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1.238.960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9%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 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160185173"/>
                  </a:ext>
                </a:extLst>
              </a:tr>
              <a:tr h="405894"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u="none" strike="noStrike">
                          <a:effectLst/>
                        </a:rPr>
                        <a:t>Otros conceptos de servicios personales asociados a la nómina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291.673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343.576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18%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 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844096787"/>
                  </a:ext>
                </a:extLst>
              </a:tr>
              <a:tr h="238242"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u="none" strike="noStrike">
                          <a:effectLst/>
                        </a:rPr>
                        <a:t>Contribuciones inherent a la nómina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480.065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546.537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14%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 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636119913"/>
                  </a:ext>
                </a:extLst>
              </a:tr>
              <a:tr h="2205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......Servicios personales indirectos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4.623.529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3.717.906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-20%</a:t>
                      </a:r>
                      <a:endParaRPr lang="es-CO" sz="10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 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869703544"/>
                  </a:ext>
                </a:extLst>
              </a:tr>
              <a:tr h="2205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...GASTOS GENERALES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2.209.818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2.277.110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3%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22%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589512059"/>
                  </a:ext>
                </a:extLst>
              </a:tr>
              <a:tr h="2205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......Adquisición de bienes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 dirty="0">
                          <a:effectLst/>
                        </a:rPr>
                        <a:t>640.131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991.543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55%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 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160125757"/>
                  </a:ext>
                </a:extLst>
              </a:tr>
              <a:tr h="25588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</a:rPr>
                        <a:t>Adquisición de servicios (dif.a Mtto)</a:t>
                      </a:r>
                      <a:endParaRPr lang="es-E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1.064.957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716.490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-33%</a:t>
                      </a:r>
                      <a:endParaRPr lang="es-CO" sz="10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 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557934668"/>
                  </a:ext>
                </a:extLst>
              </a:tr>
              <a:tr h="2205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......Mantenimiento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342.856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399.462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17%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 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254350463"/>
                  </a:ext>
                </a:extLst>
              </a:tr>
              <a:tr h="2205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......Servicios públicos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161.871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169.615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5%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 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863559537"/>
                  </a:ext>
                </a:extLst>
              </a:tr>
              <a:tr h="2205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...TRANSFERENCIAS CORRIENTES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133.850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118.305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-12%</a:t>
                      </a:r>
                      <a:endParaRPr lang="es-CO" sz="10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1,1%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737978923"/>
                  </a:ext>
                </a:extLst>
              </a:tr>
              <a:tr h="41471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</a:rPr>
                        <a:t>GASTOS DE OPERACION COMERCIAL Y PRESTACION DE SERVICIOS</a:t>
                      </a:r>
                      <a:endParaRPr lang="es-E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2.230.277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2.258.399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1%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22%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184523147"/>
                  </a:ext>
                </a:extLst>
              </a:tr>
              <a:tr h="2205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CUENTAS POR PAGAR (Vig.anter)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1.075.733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1.978.518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84%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>
                          <a:effectLst/>
                        </a:rPr>
                        <a:t> 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854781520"/>
                  </a:ext>
                </a:extLst>
              </a:tr>
              <a:tr h="2205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TOTAL DE GASTOS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12.180.674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12.479.318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2%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u="none" strike="noStrike">
                          <a:effectLst/>
                        </a:rPr>
                        <a:t>100%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021510144"/>
                  </a:ext>
                </a:extLst>
              </a:tr>
              <a:tr h="2294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 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380.727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u="none" strike="noStrike">
                          <a:effectLst/>
                        </a:rPr>
                        <a:t>360.761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u="none" strike="noStrike">
                          <a:effectLst/>
                        </a:rPr>
                        <a:t> 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u="none" strike="noStrike" dirty="0">
                          <a:effectLst/>
                        </a:rPr>
                        <a:t> 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246494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0625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 de texto 2">
            <a:extLst>
              <a:ext uri="{FF2B5EF4-FFF2-40B4-BE49-F238E27FC236}">
                <a16:creationId xmlns:a16="http://schemas.microsoft.com/office/drawing/2014/main" xmlns="" id="{8FAB2FDB-86CE-41A4-92CF-0A1D9CC9F3DC}"/>
              </a:ext>
            </a:extLst>
          </p:cNvPr>
          <p:cNvSpPr txBox="1"/>
          <p:nvPr/>
        </p:nvSpPr>
        <p:spPr>
          <a:xfrm>
            <a:off x="1812393" y="437969"/>
            <a:ext cx="7493839" cy="18161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3200" dirty="0">
                <a:solidFill>
                  <a:srgbClr val="70AD4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EMPRESA SOCIAL DEL ESTADO</a:t>
            </a:r>
            <a:endParaRPr lang="es-CO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200" b="1" dirty="0">
                <a:solidFill>
                  <a:srgbClr val="70AD47"/>
                </a:solidFill>
                <a:effectLst/>
                <a:latin typeface="Magneto" panose="04030805050802020D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Hospital San Andrés</a:t>
            </a:r>
            <a:r>
              <a:rPr lang="es-CO" sz="3200" dirty="0">
                <a:solidFill>
                  <a:srgbClr val="70AD47"/>
                </a:solidFill>
                <a:effectLst/>
                <a:ea typeface="Magneto" panose="04030805050802020D02" pitchFamily="82" charset="0"/>
                <a:cs typeface="Magneto" panose="04030805050802020D02" pitchFamily="82" charset="0"/>
              </a:rPr>
              <a:t> </a:t>
            </a:r>
            <a:r>
              <a:rPr lang="es-CO" sz="3200" b="1" dirty="0">
                <a:solidFill>
                  <a:srgbClr val="70AD47"/>
                </a:solidFill>
                <a:effectLst/>
                <a:latin typeface="Magneto" panose="04030805050802020D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Apóstol</a:t>
            </a:r>
            <a:endParaRPr lang="es-CO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3200" dirty="0">
                <a:solidFill>
                  <a:srgbClr val="70AD4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NIT 812.001.332-0</a:t>
            </a:r>
            <a:endParaRPr lang="es-CO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06065" algn="ctr"/>
                <a:tab pos="5612130" algn="r"/>
              </a:tabLst>
            </a:pPr>
            <a:r>
              <a:rPr lang="es-CO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1000"/>
              </a:spcAft>
            </a:pPr>
            <a:r>
              <a:rPr lang="es-CO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65F63A53-F986-4A07-86FC-08A2A480AFF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99" y="1763190"/>
            <a:ext cx="1799811" cy="1816150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4D1B48DE-9E98-44A2-9523-22E2417AF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599" y="3996486"/>
            <a:ext cx="9379974" cy="949643"/>
          </a:xfrm>
        </p:spPr>
        <p:txBody>
          <a:bodyPr/>
          <a:lstStyle/>
          <a:p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LAURY PATERNINA MORALES 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 useBgFill="1">
        <p:nvSpPr>
          <p:cNvPr id="6" name="Subtítulo 2">
            <a:extLst>
              <a:ext uri="{FF2B5EF4-FFF2-40B4-BE49-F238E27FC236}">
                <a16:creationId xmlns:a16="http://schemas.microsoft.com/office/drawing/2014/main" xmlns="" id="{4189C3FD-A077-4F75-B0A4-962505414E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4672" y="5030938"/>
            <a:ext cx="4331560" cy="824172"/>
          </a:xfrm>
        </p:spPr>
        <p:txBody>
          <a:bodyPr>
            <a:normAutofit fontScale="70000" lnSpcReduction="20000"/>
          </a:bodyPr>
          <a:lstStyle/>
          <a:p>
            <a:r>
              <a:rPr lang="es-ES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Gerente</a:t>
            </a:r>
          </a:p>
          <a:p>
            <a:r>
              <a:rPr lang="es-ES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E.S.E HOSPITAL SAN ANDRÉS APÓSTOL</a:t>
            </a:r>
          </a:p>
          <a:p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CO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C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0905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53AB725-9CA7-4D44-8DEA-B180BED6D5D8}"/>
              </a:ext>
            </a:extLst>
          </p:cNvPr>
          <p:cNvSpPr txBox="1"/>
          <p:nvPr/>
        </p:nvSpPr>
        <p:spPr>
          <a:xfrm>
            <a:off x="285128" y="383692"/>
            <a:ext cx="100815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i="0" u="none" strike="noStrike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r>
              <a:rPr lang="es-ES" dirty="0"/>
              <a:t>ANÁLISIS DE LOS PASIVOS  DE LA ESE HOSPITAL SAN ANDRÉS APÓSTOL </a:t>
            </a:r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884B3B6-577E-4829-B9B7-ED9B2CEABE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4" t="2228" b="-1"/>
          <a:stretch/>
        </p:blipFill>
        <p:spPr>
          <a:xfrm>
            <a:off x="9774055" y="1179444"/>
            <a:ext cx="2417945" cy="753024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DC6DEE95-B2A4-1F2F-CAED-C28AE181F4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555721"/>
              </p:ext>
            </p:extLst>
          </p:nvPr>
        </p:nvGraphicFramePr>
        <p:xfrm>
          <a:off x="285129" y="1456267"/>
          <a:ext cx="9110542" cy="46593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3700">
                  <a:extLst>
                    <a:ext uri="{9D8B030D-6E8A-4147-A177-3AD203B41FA5}">
                      <a16:colId xmlns:a16="http://schemas.microsoft.com/office/drawing/2014/main" xmlns="" val="2317504392"/>
                    </a:ext>
                  </a:extLst>
                </a:gridCol>
                <a:gridCol w="1187278">
                  <a:extLst>
                    <a:ext uri="{9D8B030D-6E8A-4147-A177-3AD203B41FA5}">
                      <a16:colId xmlns:a16="http://schemas.microsoft.com/office/drawing/2014/main" xmlns="" val="1679705695"/>
                    </a:ext>
                  </a:extLst>
                </a:gridCol>
                <a:gridCol w="1187278">
                  <a:extLst>
                    <a:ext uri="{9D8B030D-6E8A-4147-A177-3AD203B41FA5}">
                      <a16:colId xmlns:a16="http://schemas.microsoft.com/office/drawing/2014/main" xmlns="" val="1963867421"/>
                    </a:ext>
                  </a:extLst>
                </a:gridCol>
                <a:gridCol w="872286">
                  <a:extLst>
                    <a:ext uri="{9D8B030D-6E8A-4147-A177-3AD203B41FA5}">
                      <a16:colId xmlns:a16="http://schemas.microsoft.com/office/drawing/2014/main" xmlns="" val="3636086507"/>
                    </a:ext>
                  </a:extLst>
                </a:gridCol>
              </a:tblGrid>
              <a:tr h="29995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ANALISIS DE LOS PASIVOS  DE LA ESE HOSPITAL SAN ANDRES APOSTOL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49427334"/>
                  </a:ext>
                </a:extLst>
              </a:tr>
              <a:tr h="45707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CONCEPTO PASIVO CORRIENTE</a:t>
                      </a:r>
                      <a:endParaRPr lang="es-CO" sz="1200" b="1" i="0" u="none" strike="noStrike">
                        <a:solidFill>
                          <a:srgbClr val="FFFFED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2022</a:t>
                      </a:r>
                      <a:endParaRPr lang="es-CO" sz="1200" b="1" i="0" u="none" strike="noStrike">
                        <a:solidFill>
                          <a:srgbClr val="FFFFED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2023</a:t>
                      </a:r>
                      <a:endParaRPr lang="es-CO" sz="1200" b="1" i="0" u="none" strike="noStrike">
                        <a:solidFill>
                          <a:srgbClr val="FFFFED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Varia cion</a:t>
                      </a:r>
                      <a:endParaRPr lang="es-CO" sz="1000" b="1" i="0" u="none" strike="noStrike">
                        <a:solidFill>
                          <a:srgbClr val="FFFFED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858643385"/>
                  </a:ext>
                </a:extLst>
              </a:tr>
              <a:tr h="2999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...SERVICIOS PERSONALES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2.379.422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2.008.111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-16%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011131986"/>
                  </a:ext>
                </a:extLst>
              </a:tr>
              <a:tr h="2999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......Nómina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66.127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124.200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88%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40312618"/>
                  </a:ext>
                </a:extLst>
              </a:tr>
              <a:tr h="2999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......Otras deudas laborales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421.076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355.944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-15%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66715287"/>
                  </a:ext>
                </a:extLst>
              </a:tr>
              <a:tr h="31423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......Servicios personales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1.892.219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1.527.967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-19%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97429251"/>
                  </a:ext>
                </a:extLst>
              </a:tr>
              <a:tr h="299955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>
                          <a:effectLst/>
                        </a:rPr>
                        <a:t>indirectos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3873888"/>
                  </a:ext>
                </a:extLst>
              </a:tr>
              <a:tr h="2999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...CUENTAS POR PAGAR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1.147.608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1.163.263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1%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32087901"/>
                  </a:ext>
                </a:extLst>
              </a:tr>
              <a:tr h="2999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......Proveedores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1.029.574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1.077.672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5%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67152847"/>
                  </a:ext>
                </a:extLst>
              </a:tr>
              <a:tr h="31423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......Aportes patronales y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>
                          <a:effectLst/>
                        </a:rPr>
                        <a:t>25.120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>
                          <a:effectLst/>
                        </a:rPr>
                        <a:t>38.942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55%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05744456"/>
                  </a:ext>
                </a:extLst>
              </a:tr>
              <a:tr h="2999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parafiscales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1454032"/>
                  </a:ext>
                </a:extLst>
              </a:tr>
              <a:tr h="2999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......Servicios públicos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64.997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31.247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-52%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4151564"/>
                  </a:ext>
                </a:extLst>
              </a:tr>
              <a:tr h="2999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......Otras cuentas por pagar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27.917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15.402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-45%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6196781"/>
                  </a:ext>
                </a:extLst>
              </a:tr>
              <a:tr h="27424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...OTROS PASIVOS (se incluyen las cuentas diferentes a las anteriores)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69.393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10.401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-85%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825905490"/>
                  </a:ext>
                </a:extLst>
              </a:tr>
              <a:tr h="2999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TOTAL PASIVO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3.596.423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u="none" strike="noStrike">
                          <a:effectLst/>
                        </a:rPr>
                        <a:t>3.181.775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-12%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18788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009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E11B6367-852A-5AD6-5274-E5A9780AEB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652464"/>
              </p:ext>
            </p:extLst>
          </p:nvPr>
        </p:nvGraphicFramePr>
        <p:xfrm>
          <a:off x="662730" y="939567"/>
          <a:ext cx="9026554" cy="5276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56911">
                  <a:extLst>
                    <a:ext uri="{9D8B030D-6E8A-4147-A177-3AD203B41FA5}">
                      <a16:colId xmlns:a16="http://schemas.microsoft.com/office/drawing/2014/main" xmlns="" val="89455060"/>
                    </a:ext>
                  </a:extLst>
                </a:gridCol>
                <a:gridCol w="2160201">
                  <a:extLst>
                    <a:ext uri="{9D8B030D-6E8A-4147-A177-3AD203B41FA5}">
                      <a16:colId xmlns:a16="http://schemas.microsoft.com/office/drawing/2014/main" xmlns="" val="2775234755"/>
                    </a:ext>
                  </a:extLst>
                </a:gridCol>
                <a:gridCol w="2160201">
                  <a:extLst>
                    <a:ext uri="{9D8B030D-6E8A-4147-A177-3AD203B41FA5}">
                      <a16:colId xmlns:a16="http://schemas.microsoft.com/office/drawing/2014/main" xmlns="" val="594858059"/>
                    </a:ext>
                  </a:extLst>
                </a:gridCol>
                <a:gridCol w="1049241">
                  <a:extLst>
                    <a:ext uri="{9D8B030D-6E8A-4147-A177-3AD203B41FA5}">
                      <a16:colId xmlns:a16="http://schemas.microsoft.com/office/drawing/2014/main" xmlns="" val="965770037"/>
                    </a:ext>
                  </a:extLst>
                </a:gridCol>
              </a:tblGrid>
              <a:tr h="38152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ANALISIS DE LA CARTERA DE LA ESE HOSPITAL SAN ANDRES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22240482"/>
                  </a:ext>
                </a:extLst>
              </a:tr>
              <a:tr h="85162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u="none" strike="noStrike">
                          <a:effectLst/>
                        </a:rPr>
                        <a:t>TOTAL CARTERA</a:t>
                      </a:r>
                      <a:endParaRPr lang="es-CO" sz="1400" b="1" i="0" u="none" strike="noStrike"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2022</a:t>
                      </a:r>
                      <a:endParaRPr lang="es-CO" sz="1400" b="1" i="0" u="none" strike="noStrike">
                        <a:solidFill>
                          <a:srgbClr val="FFFFED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2023</a:t>
                      </a:r>
                      <a:endParaRPr lang="es-CO" sz="1400" b="1" i="0" u="none" strike="noStrike">
                        <a:solidFill>
                          <a:srgbClr val="FFFFED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Varia cion</a:t>
                      </a:r>
                      <a:endParaRPr lang="es-CO" sz="1200" b="1" i="0" u="none" strike="noStrike">
                        <a:solidFill>
                          <a:srgbClr val="FFFFED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98202865"/>
                  </a:ext>
                </a:extLst>
              </a:tr>
              <a:tr h="4258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u="none" strike="noStrike">
                          <a:effectLst/>
                        </a:rPr>
                        <a:t>CONTRIBUTIVO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522.037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670.238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28%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95217447"/>
                  </a:ext>
                </a:extLst>
              </a:tr>
              <a:tr h="4258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u="none" strike="noStrike">
                          <a:effectLst/>
                        </a:rPr>
                        <a:t>SUBSIDIADO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1.103.779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 dirty="0">
                          <a:effectLst/>
                        </a:rPr>
                        <a:t>1.607.782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46%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85310890"/>
                  </a:ext>
                </a:extLst>
              </a:tr>
              <a:tr h="38152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u="none" strike="noStrike">
                          <a:effectLst/>
                        </a:rPr>
                        <a:t>PIC MUNICIPAL Y DPT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582.878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180.705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-69%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83066836"/>
                  </a:ext>
                </a:extLst>
              </a:tr>
              <a:tr h="4258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u="none" strike="noStrike">
                          <a:effectLst/>
                        </a:rPr>
                        <a:t>PPNA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254.473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254.473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0%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968547988"/>
                  </a:ext>
                </a:extLst>
              </a:tr>
              <a:tr h="4258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u="none" strike="noStrike">
                          <a:effectLst/>
                        </a:rPr>
                        <a:t>SOAT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 dirty="0">
                          <a:effectLst/>
                        </a:rPr>
                        <a:t>188.019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189.912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1%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15305011"/>
                  </a:ext>
                </a:extLst>
              </a:tr>
              <a:tr h="4258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u="none" strike="noStrike">
                          <a:effectLst/>
                        </a:rPr>
                        <a:t>OTROS DEUDORES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1.032.234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1.099.347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7%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980042513"/>
                  </a:ext>
                </a:extLst>
              </a:tr>
              <a:tr h="4258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u="none" strike="noStrike">
                          <a:effectLst/>
                        </a:rPr>
                        <a:t>TOTAL CARTERA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3.683.420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4.002.457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9%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41294834"/>
                  </a:ext>
                </a:extLst>
              </a:tr>
              <a:tr h="4258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u="none" strike="noStrike">
                          <a:effectLst/>
                        </a:rPr>
                        <a:t>EQUILIBRIO FINANCIERO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86.997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u="none" strike="noStrike">
                          <a:effectLst/>
                        </a:rPr>
                        <a:t>820.682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u="none" strike="noStrike">
                          <a:effectLst/>
                        </a:rPr>
                        <a:t>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920078534"/>
                  </a:ext>
                </a:extLst>
              </a:tr>
              <a:tr h="34065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308236097"/>
                  </a:ext>
                </a:extLst>
              </a:tr>
              <a:tr h="34065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 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79628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327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xmlns="" id="{80101591-9C3E-40D3-5900-C297632FA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7189" y="366677"/>
            <a:ext cx="6979640" cy="338320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1F53FA66-C888-E83D-0F2A-C117F0EE2435}"/>
              </a:ext>
            </a:extLst>
          </p:cNvPr>
          <p:cNvSpPr txBox="1"/>
          <p:nvPr/>
        </p:nvSpPr>
        <p:spPr>
          <a:xfrm>
            <a:off x="377505" y="3842159"/>
            <a:ext cx="90013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La ESE Viene ejecutando PSFF desde el año 2018, el cual sufrió Modificación en noviembre de 2023, siendo este aprobado nuevamente por el MHCP y se amplia el plazo hasta diciembre 31 de 2026, para el pago de pasivos.</a:t>
            </a:r>
          </a:p>
          <a:p>
            <a:r>
              <a:rPr lang="es-CO" sz="1600" dirty="0"/>
              <a:t>Esta administración recibió pasivos a diciembre de 2019 por valor de $ 4.232 millones de los cuales al corte de febrero de 2024 se encuentran en $ 2.602 millones, lo que representa un saneamiento del 38%.</a:t>
            </a:r>
          </a:p>
          <a:p>
            <a:r>
              <a:rPr lang="es-CO" sz="1600" dirty="0"/>
              <a:t>Adicional a esto se logro la cofinanciación por parte del </a:t>
            </a:r>
            <a:r>
              <a:rPr lang="es-CO" sz="1600" dirty="0" err="1"/>
              <a:t>Dpto</a:t>
            </a:r>
            <a:r>
              <a:rPr lang="es-CO" sz="1600" dirty="0"/>
              <a:t> por valor de $ 500 millones de pesos y del municipio por 339 millones que estamos pendiente de recaudo.</a:t>
            </a:r>
          </a:p>
        </p:txBody>
      </p:sp>
    </p:spTree>
    <p:extLst>
      <p:ext uri="{BB962C8B-B14F-4D97-AF65-F5344CB8AC3E}">
        <p14:creationId xmlns:p14="http://schemas.microsoft.com/office/powerpoint/2010/main" val="207800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O" dirty="0" smtClean="0"/>
              <a:t>PROGRAMA DE SANEAMIENTO FISCAL Y FINANCIERO E.S.E. HOSPITAL SAN ANDRES APOSTOL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O" dirty="0"/>
              <a:t> Programa de Saneamiento Fiscal y Financiero, conforme a metodología definida por los Ministerios de Hacienda y Crédito Público y Salud y Protección Social. Para las vigencias 2017- </a:t>
            </a:r>
            <a:r>
              <a:rPr lang="es-CO" dirty="0" smtClean="0"/>
              <a:t>2022 - Creado bajo el acuerdo 001 del 23 de febrero de 2017</a:t>
            </a:r>
          </a:p>
          <a:p>
            <a:pPr marL="0" indent="0" algn="just">
              <a:buNone/>
            </a:pPr>
            <a:r>
              <a:rPr lang="es-CO" dirty="0" smtClean="0"/>
              <a:t>Teniendo como base el pasivo de la .E.S.E. Hospital San Andres Apostol </a:t>
            </a:r>
            <a:r>
              <a:rPr lang="es-MX" b="1" dirty="0"/>
              <a:t>($3.462.129.630) tres mil cuatrocientos sesenta y dos millones ciento veintinueve mil seiscientos treinta pesos </a:t>
            </a:r>
            <a:r>
              <a:rPr lang="es-MX" b="1" dirty="0" smtClean="0"/>
              <a:t>mcte.</a:t>
            </a:r>
          </a:p>
          <a:p>
            <a:pPr marL="0" indent="0">
              <a:buNone/>
            </a:pPr>
            <a:r>
              <a:rPr lang="es-CO" dirty="0" smtClean="0"/>
              <a:t>- Incumplimiento de requisitos fundamentales para su implementación: Contrato fiduciario.</a:t>
            </a:r>
          </a:p>
          <a:p>
            <a:r>
              <a:rPr lang="es-CO" dirty="0"/>
              <a:t>Programa de Saneamiento Fiscal y Financiero, conforme a metodología definida por los Ministerios de Hacienda y Crédito Público y Salud y Protección Social. Para las vigencias 2017- </a:t>
            </a:r>
            <a:r>
              <a:rPr lang="es-CO" dirty="0" smtClean="0"/>
              <a:t>2023 - Modificado bajo acuerdo 004 del 18 de agosto de </a:t>
            </a:r>
            <a:r>
              <a:rPr lang="es-CO" dirty="0" smtClean="0"/>
              <a:t>2017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8480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dirty="0" smtClean="0"/>
              <a:t>FUNCIONAMIENTO DEL PROGRAMA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CO" dirty="0" smtClean="0"/>
              <a:t>INCUMPLIMIENTO POR PARTE DE LA E.S.E. HOSPITAL SAN ANDRES APOSTOL: Suscripción de contrato fiduciario en el año 2017-</a:t>
            </a:r>
          </a:p>
          <a:p>
            <a:r>
              <a:rPr lang="es-CO" dirty="0" smtClean="0"/>
              <a:t>SUSCRIPCION DE CONTRATO FIDUCIARIO E INCREMENTACION DE PASIVOS: La Gerencia actual suscribe contrato fiduciario en el año 2021 cargando con un aumento de deudas estimado en ($</a:t>
            </a:r>
            <a:r>
              <a:rPr lang="es-CO" dirty="0"/>
              <a:t>3.837.000.000) tres mil ochocientos treinta y siete millones de </a:t>
            </a:r>
            <a:r>
              <a:rPr lang="es-CO" dirty="0" smtClean="0"/>
              <a:t>pesos a corte de 31 de diciembre de 2021.</a:t>
            </a:r>
          </a:p>
          <a:p>
            <a:r>
              <a:rPr lang="es-CO" dirty="0" smtClean="0"/>
              <a:t>Cumplimiento del mandato constitucional por parte de la gerencia actual:</a:t>
            </a:r>
          </a:p>
          <a:p>
            <a:pPr lvl="0"/>
            <a:r>
              <a:rPr lang="es-CO" dirty="0"/>
              <a:t>ACTA NUMERO 001 DEL 14 DE OCTUBRE DEL 2022: Por un valor de $139.385.985 </a:t>
            </a:r>
          </a:p>
          <a:p>
            <a:pPr lvl="0"/>
            <a:r>
              <a:rPr lang="es-CO" dirty="0"/>
              <a:t>ACTA NUMERO 001 DEL 3 DE MARZO DE 2023: Por un valor de $106.142.647 </a:t>
            </a:r>
          </a:p>
          <a:p>
            <a:pPr lvl="0"/>
            <a:r>
              <a:rPr lang="es-CO" dirty="0"/>
              <a:t>ACTA NUMERO 002 DEL 5 DE ABRIL DE 2023: Por un valor de $65.163.657 </a:t>
            </a:r>
          </a:p>
          <a:p>
            <a:pPr lvl="0"/>
            <a:r>
              <a:rPr lang="es-CO" dirty="0"/>
              <a:t>ACTA NUMERO 003 DEL 5 DE JUNIO DE 2023: Por un valor de $114.626.124 </a:t>
            </a:r>
          </a:p>
          <a:p>
            <a:pPr lvl="0"/>
            <a:r>
              <a:rPr lang="es-CO" dirty="0"/>
              <a:t>ACTA NUMERO 004 DEL 4 DE JULIO DE 2023: Por un valor de $99.999.230 </a:t>
            </a:r>
          </a:p>
          <a:p>
            <a:pPr lvl="0"/>
            <a:r>
              <a:rPr lang="es-CO" dirty="0"/>
              <a:t>ACTA NUMERO 005 DEL 4 DE AGOSTO DE 2023: Por un valor de $50.650.779 </a:t>
            </a:r>
          </a:p>
          <a:p>
            <a:pPr lvl="0"/>
            <a:r>
              <a:rPr lang="es-CO" dirty="0"/>
              <a:t>ACTA NUMERO 006 DEL 13 DE SEPTIEMBRE DE 2023: Por un valor de $75.865.784 </a:t>
            </a:r>
          </a:p>
          <a:p>
            <a:pPr lvl="0"/>
            <a:r>
              <a:rPr lang="es-CO" dirty="0"/>
              <a:t>ACTA NUMERO 007 DEL 20 DE OCTUBRE DE 2023: por un valor de $34.712.951 </a:t>
            </a:r>
          </a:p>
          <a:p>
            <a:pPr lvl="0"/>
            <a:r>
              <a:rPr lang="es-CO" dirty="0"/>
              <a:t>ACTA NUMERO 008 DE 16 DE NOVIEMBRE DE 2023: Por un valor de $</a:t>
            </a:r>
            <a:r>
              <a:rPr lang="es-CO" dirty="0" smtClean="0"/>
              <a:t>72.891.285</a:t>
            </a:r>
            <a:endParaRPr lang="es-CO" dirty="0"/>
          </a:p>
          <a:p>
            <a:pPr lvl="0"/>
            <a:r>
              <a:rPr lang="es-CO" dirty="0"/>
              <a:t>ACTA NUMERO 009 DEL 14 DE DICIEMBRE DE 2023: Por un valor de $ 47.090.113 </a:t>
            </a: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950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dirty="0" smtClean="0"/>
              <a:t>MODIFICACION DEL PROGRAMA DE SANEAMIENTO FISCAL Y FINANCIERO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CO" dirty="0" smtClean="0"/>
              <a:t>SOLICITUD DE MODIFICACION DE PSFF ANTE EL MINISTERIO DE HACIENDA Y CREDITOS PUBLICOS: Actualmente </a:t>
            </a:r>
            <a:r>
              <a:rPr lang="es-CO" dirty="0"/>
              <a:t>La ESE Hospital San Andrés Apóstol </a:t>
            </a:r>
            <a:r>
              <a:rPr lang="es-CO" dirty="0" smtClean="0"/>
              <a:t>dando </a:t>
            </a:r>
            <a:r>
              <a:rPr lang="es-CO" dirty="0"/>
              <a:t>cumplimiento en lo establecido en artículo 8 de la Ley 1966 de 2019, el cual reza las Empresas Sociales del Estado categorizadas por el Ministerio de Salud y Protección Social en riesgo medio o alto, deberán adoptar un Programa de Saneamiento Fiscal y Financiero, conforme a metodología definida por los Ministerios de Hacienda y Crédito Público y Salud y Protección Social, la cual reglamenta las condiciones de adopción y ejecución correspondientes, la gerencia en curso busca la subsanación de errores causados por la anterior administración el cual adopto el Programa de Saneamiento Fiscal y Financiero, para las vigencias 2017- 2023 con modificación del programa de saneamiento fiscal y financiero hasta el año 2026</a:t>
            </a:r>
          </a:p>
        </p:txBody>
      </p:sp>
    </p:spTree>
    <p:extLst>
      <p:ext uri="{BB962C8B-B14F-4D97-AF65-F5344CB8AC3E}">
        <p14:creationId xmlns:p14="http://schemas.microsoft.com/office/powerpoint/2010/main" val="295207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4800" dirty="0" smtClean="0"/>
              <a:t>PROYECCIÓN A 2026</a:t>
            </a:r>
            <a:endParaRPr lang="es-CO" sz="4800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1760" y="1679171"/>
            <a:ext cx="4821382" cy="499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79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 de texto 2">
            <a:extLst>
              <a:ext uri="{FF2B5EF4-FFF2-40B4-BE49-F238E27FC236}">
                <a16:creationId xmlns:a16="http://schemas.microsoft.com/office/drawing/2014/main" xmlns="" id="{8FAB2FDB-86CE-41A4-92CF-0A1D9CC9F3DC}"/>
              </a:ext>
            </a:extLst>
          </p:cNvPr>
          <p:cNvSpPr txBox="1"/>
          <p:nvPr/>
        </p:nvSpPr>
        <p:spPr>
          <a:xfrm>
            <a:off x="1638996" y="157588"/>
            <a:ext cx="7493839" cy="18161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3200" dirty="0">
                <a:solidFill>
                  <a:srgbClr val="70AD4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EMPRESA SOCIAL DEL ESTADO</a:t>
            </a:r>
            <a:endParaRPr lang="es-CO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200" b="1" dirty="0">
                <a:solidFill>
                  <a:srgbClr val="70AD47"/>
                </a:solidFill>
                <a:effectLst/>
                <a:latin typeface="Magneto" panose="04030805050802020D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Hospital San Andrés</a:t>
            </a:r>
            <a:r>
              <a:rPr lang="es-CO" sz="3200" dirty="0">
                <a:solidFill>
                  <a:srgbClr val="70AD47"/>
                </a:solidFill>
                <a:effectLst/>
                <a:ea typeface="Magneto" panose="04030805050802020D02" pitchFamily="82" charset="0"/>
                <a:cs typeface="Magneto" panose="04030805050802020D02" pitchFamily="82" charset="0"/>
              </a:rPr>
              <a:t> </a:t>
            </a:r>
            <a:r>
              <a:rPr lang="es-CO" sz="3200" b="1" dirty="0">
                <a:solidFill>
                  <a:srgbClr val="70AD47"/>
                </a:solidFill>
                <a:effectLst/>
                <a:latin typeface="Magneto" panose="04030805050802020D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Apóstol</a:t>
            </a:r>
            <a:endParaRPr lang="es-CO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3200" dirty="0">
                <a:solidFill>
                  <a:srgbClr val="70AD4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NIT 812.001.332-0</a:t>
            </a:r>
            <a:endParaRPr lang="es-CO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06065" algn="ctr"/>
                <a:tab pos="5612130" algn="r"/>
              </a:tabLst>
            </a:pPr>
            <a:r>
              <a:rPr lang="es-CO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1000"/>
              </a:spcAft>
            </a:pPr>
            <a:r>
              <a:rPr lang="es-CO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65F63A53-F986-4A07-86FC-08A2A480AFF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838" y="3429000"/>
            <a:ext cx="2668022" cy="327141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58967F9F-FCAE-4E5B-8331-90408F1C3C4B}"/>
              </a:ext>
            </a:extLst>
          </p:cNvPr>
          <p:cNvSpPr txBox="1"/>
          <p:nvPr/>
        </p:nvSpPr>
        <p:spPr>
          <a:xfrm>
            <a:off x="832701" y="1973738"/>
            <a:ext cx="9106423" cy="1721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9600" b="1" dirty="0">
                <a:solidFill>
                  <a:srgbClr val="70AD47"/>
                </a:solidFill>
                <a:effectLst/>
                <a:latin typeface="Magneto" panose="04030805050802020D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 </a:t>
            </a:r>
            <a:r>
              <a:rPr lang="es-CO" sz="9600" b="1" dirty="0">
                <a:solidFill>
                  <a:srgbClr val="70AD47"/>
                </a:solidFill>
                <a:effectLst/>
                <a:latin typeface="Imprint MT Shadow" panose="04020605060303030202" pitchFamily="82" charset="0"/>
                <a:ea typeface="Magneto" panose="04030805050802020D02" pitchFamily="82" charset="0"/>
                <a:cs typeface="Magneto" panose="04030805050802020D02" pitchFamily="82" charset="0"/>
              </a:rPr>
              <a:t>GRACIAS</a:t>
            </a:r>
            <a:endParaRPr lang="es-CO" sz="9600" dirty="0">
              <a:effectLst/>
              <a:latin typeface="Imprint MT Shadow" panose="040206050603030302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13FFF11-A816-4A2F-A0FA-691CE89DE5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4" t="2228" b="-1"/>
          <a:stretch/>
        </p:blipFill>
        <p:spPr>
          <a:xfrm>
            <a:off x="8401080" y="5511450"/>
            <a:ext cx="3525878" cy="109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1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79904F8E-31D6-DC08-CB4B-B875CE6E190F}"/>
              </a:ext>
            </a:extLst>
          </p:cNvPr>
          <p:cNvSpPr txBox="1"/>
          <p:nvPr/>
        </p:nvSpPr>
        <p:spPr>
          <a:xfrm>
            <a:off x="3431096" y="1451187"/>
            <a:ext cx="465169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ES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s-ES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s-ES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ADQUISICIÓN DE EQUIPOS EN LA VIGENCIA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4295B18E-D20C-86F4-C6A7-20E082083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64" y="732122"/>
            <a:ext cx="3280046" cy="356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93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31198FE5-89F6-29F4-4FE3-0C27BECBA1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53316" y="838711"/>
            <a:ext cx="1799590" cy="319595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FEEA72B7-48D8-3C35-32ED-C096826646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633" y="1536892"/>
            <a:ext cx="3667582" cy="189210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B7C766E1-06F0-3C33-937F-9E9ADD9AC8CF}"/>
              </a:ext>
            </a:extLst>
          </p:cNvPr>
          <p:cNvSpPr txBox="1"/>
          <p:nvPr/>
        </p:nvSpPr>
        <p:spPr>
          <a:xfrm>
            <a:off x="491067" y="2821727"/>
            <a:ext cx="87291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ES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Compra de camilla de emergencia y escalera de dos pasos, para continuar mejorando la seguridad del paciente</a:t>
            </a:r>
            <a:endParaRPr lang="es-CO" sz="3200" dirty="0"/>
          </a:p>
        </p:txBody>
      </p:sp>
    </p:spTree>
    <p:extLst>
      <p:ext uri="{BB962C8B-B14F-4D97-AF65-F5344CB8AC3E}">
        <p14:creationId xmlns:p14="http://schemas.microsoft.com/office/powerpoint/2010/main" val="2785091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610E5C36-6FA3-80DA-DCB4-8593985611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89" y="581872"/>
            <a:ext cx="3195955" cy="219488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71A9CB0-5509-967A-350C-B7E2F36FC5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814" y="581871"/>
            <a:ext cx="3195955" cy="219488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1252A674-7B3C-D69F-F555-C228306C4B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769" y="581871"/>
            <a:ext cx="1369551" cy="219488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2B765936-E6D4-02C6-65AB-F722BC6E31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993" y="581871"/>
            <a:ext cx="1258350" cy="219488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DD58C92E-E4DD-B9CC-28B8-8972ECFC235F}"/>
              </a:ext>
            </a:extLst>
          </p:cNvPr>
          <p:cNvSpPr txBox="1"/>
          <p:nvPr/>
        </p:nvSpPr>
        <p:spPr>
          <a:xfrm>
            <a:off x="721889" y="2967334"/>
            <a:ext cx="8659178" cy="2858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kits de fonendo y tensiómetro            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Pesa bebe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 de órganos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Aspirador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Tensiómetro pediátrico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21171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D129FB20-C423-68C6-0585-2B10B828C3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804" y="531072"/>
            <a:ext cx="1462050" cy="179959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8EE670C-B9E5-8533-6F7E-EDAE4EA005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382" y="524237"/>
            <a:ext cx="1462049" cy="179959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6C4A952-C4F7-6251-61C8-1C0FACEE9B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959" y="547064"/>
            <a:ext cx="1330541" cy="179959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2F62857F-0BBC-D57D-312F-311E23DE73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8" y="547064"/>
            <a:ext cx="1330540" cy="179959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D586B9F4-4B74-DC5C-AC83-CDABC1670C67}"/>
              </a:ext>
            </a:extLst>
          </p:cNvPr>
          <p:cNvSpPr txBox="1"/>
          <p:nvPr/>
        </p:nvSpPr>
        <p:spPr>
          <a:xfrm>
            <a:off x="995680" y="2743741"/>
            <a:ext cx="7950199" cy="3567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válvulas de oxigeno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kit de sutura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escaleras 2 pasos para camilla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Larigo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Férula espinal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Inmovilizador de cabeza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s-C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ambu</a:t>
            </a: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pediátricos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Ambu</a:t>
            </a: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neonatal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Ambu</a:t>
            </a: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adulto</a:t>
            </a:r>
          </a:p>
        </p:txBody>
      </p:sp>
    </p:spTree>
    <p:extLst>
      <p:ext uri="{BB962C8B-B14F-4D97-AF65-F5344CB8AC3E}">
        <p14:creationId xmlns:p14="http://schemas.microsoft.com/office/powerpoint/2010/main" val="3799901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T-7600 Analizador Hematológico Automatizado|Rayto">
            <a:extLst>
              <a:ext uri="{FF2B5EF4-FFF2-40B4-BE49-F238E27FC236}">
                <a16:creationId xmlns:a16="http://schemas.microsoft.com/office/drawing/2014/main" xmlns="" id="{458BBE31-F2D0-4E74-83ED-48DEE92B5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31" y="1849584"/>
            <a:ext cx="3829880" cy="315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4B0D4B74-DBD8-463A-A5B6-B4B870A05E2C}"/>
              </a:ext>
            </a:extLst>
          </p:cNvPr>
          <p:cNvSpPr txBox="1"/>
          <p:nvPr/>
        </p:nvSpPr>
        <p:spPr>
          <a:xfrm>
            <a:off x="1152938" y="578582"/>
            <a:ext cx="6930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Adquisición de equipo ANALIZADOR DE QUÍMICA SEMI- AUTOMÁTICO </a:t>
            </a:r>
            <a:endParaRPr lang="es-CO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25971F03-B663-4D92-B397-DA4C49256F24}"/>
              </a:ext>
            </a:extLst>
          </p:cNvPr>
          <p:cNvSpPr txBox="1"/>
          <p:nvPr/>
        </p:nvSpPr>
        <p:spPr>
          <a:xfrm>
            <a:off x="4784034" y="2123294"/>
            <a:ext cx="58699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3. Para el servicio de Laboratorio que contribuye  a mejorar la calidad y oportunidad en la prestación de estos servicios a nuestros usuarios</a:t>
            </a:r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84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E8C0692-AC5B-E6AC-4F70-6534C68254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64" y="633412"/>
            <a:ext cx="4230370" cy="214365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30954A37-FCCB-45E6-5F6C-7463292A12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452" y="803803"/>
            <a:ext cx="4188362" cy="197326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3C593FE-C5D7-BBD7-B113-1EF187C75413}"/>
              </a:ext>
            </a:extLst>
          </p:cNvPr>
          <p:cNvSpPr txBox="1"/>
          <p:nvPr/>
        </p:nvSpPr>
        <p:spPr>
          <a:xfrm>
            <a:off x="307764" y="3241224"/>
            <a:ext cx="8861635" cy="2058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compra de Pieza de mano para odontología y Micropipeta 50-200 JUL para laboratorio para mejorar el servicio  de odontología y laboratorio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37706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5051</TotalTime>
  <Words>2473</Words>
  <Application>Microsoft Office PowerPoint</Application>
  <PresentationFormat>Personalizado</PresentationFormat>
  <Paragraphs>781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38" baseType="lpstr">
      <vt:lpstr>Faceta</vt:lpstr>
      <vt:lpstr>Presentación de PowerPoint</vt:lpstr>
      <vt:lpstr>Presentación de PowerPoint</vt:lpstr>
      <vt:lpstr>LAURY PATERNINA MORALES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INVERSION EN INFRAESTRUCTURA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Consultorio Medico P Y M de la Salud   </vt:lpstr>
      <vt:lpstr>MORBILIDAD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PROGRAMA DE SANEAMIENTO FISCAL Y FINANCIERO E.S.E. HOSPITAL SAN ANDRES APOSTOL</vt:lpstr>
      <vt:lpstr>FUNCIONAMIENTO DEL PROGRAMA</vt:lpstr>
      <vt:lpstr>MODIFICACION DEL PROGRAMA DE SANEAMIENTO FISCAL Y FINANCIERO</vt:lpstr>
      <vt:lpstr>PROYECCIÓN A 2026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 Imaginar</dc:creator>
  <cp:lastModifiedBy>hospital san andres</cp:lastModifiedBy>
  <cp:revision>126</cp:revision>
  <dcterms:created xsi:type="dcterms:W3CDTF">2019-03-28T01:44:24Z</dcterms:created>
  <dcterms:modified xsi:type="dcterms:W3CDTF">2024-04-11T19:24:15Z</dcterms:modified>
</cp:coreProperties>
</file>